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54" r:id="rId5"/>
    <p:sldMasterId id="2147483664" r:id="rId6"/>
  </p:sldMasterIdLst>
  <p:sldIdLst>
    <p:sldId id="256" r:id="rId7"/>
    <p:sldId id="257" r:id="rId8"/>
    <p:sldId id="258" r:id="rId9"/>
    <p:sldId id="259" r:id="rId10"/>
    <p:sldId id="272" r:id="rId11"/>
    <p:sldId id="273" r:id="rId12"/>
    <p:sldId id="274" r:id="rId13"/>
    <p:sldId id="260" r:id="rId14"/>
    <p:sldId id="261" r:id="rId15"/>
    <p:sldId id="263" r:id="rId16"/>
    <p:sldId id="266" r:id="rId17"/>
    <p:sldId id="271" r:id="rId18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09A291-79EB-4F89-A90E-A71FF00794C6}" v="111" dt="2024-10-14T17:00:55.903"/>
    <p1510:client id="{542CD957-0384-FB98-95D3-9BFB329EC503}" v="122" dt="2024-10-15T08:31:00.140"/>
    <p1510:client id="{A9282E0D-7272-93F2-7474-FE5A96E11372}" v="6" dt="2024-10-14T22:35:02.838"/>
    <p1510:client id="{B74BB3C7-BF00-9BC5-2F05-5766944FC21E}" v="7" dt="2024-10-15T08:12:35.9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>
        <p:scale>
          <a:sx n="66" d="100"/>
          <a:sy n="66" d="100"/>
        </p:scale>
        <p:origin x="1166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0942D5-484F-46AC-9A94-EA67CC1BF89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</dgm:pt>
    <dgm:pt modelId="{D207B009-42AE-4C50-88FE-C605DFB15461}">
      <dgm:prSet phldrT="[Text]" custT="1"/>
      <dgm:spPr/>
      <dgm:t>
        <a:bodyPr/>
        <a:lstStyle/>
        <a:p>
          <a:r>
            <a:rPr lang="en-US" sz="2400" dirty="0"/>
            <a:t>1.</a:t>
          </a:r>
          <a:r>
            <a:rPr lang="en-US" sz="2400" dirty="0">
              <a:latin typeface="+mn-lt"/>
            </a:rPr>
            <a:t> Implementing the hardware architecture to run the model </a:t>
          </a:r>
          <a:r>
            <a:rPr lang="en-US" sz="2400" baseline="0" dirty="0"/>
            <a:t> </a:t>
          </a:r>
          <a:endParaRPr lang="en-IN" sz="2400" dirty="0"/>
        </a:p>
      </dgm:t>
    </dgm:pt>
    <dgm:pt modelId="{1B55F3A0-0431-4E17-A011-A609ABA7DC1A}" type="parTrans" cxnId="{994DA725-8B05-401A-A5EB-F010AA1EA07C}">
      <dgm:prSet/>
      <dgm:spPr/>
      <dgm:t>
        <a:bodyPr/>
        <a:lstStyle/>
        <a:p>
          <a:endParaRPr lang="en-IN"/>
        </a:p>
      </dgm:t>
    </dgm:pt>
    <dgm:pt modelId="{38B8FD09-903E-4343-A1BC-E7F6FB74DB57}" type="sibTrans" cxnId="{994DA725-8B05-401A-A5EB-F010AA1EA07C}">
      <dgm:prSet/>
      <dgm:spPr/>
      <dgm:t>
        <a:bodyPr/>
        <a:lstStyle/>
        <a:p>
          <a:endParaRPr lang="en-IN"/>
        </a:p>
      </dgm:t>
    </dgm:pt>
    <dgm:pt modelId="{7B6248C1-24D8-4849-A5E3-E755E4C6473B}">
      <dgm:prSet phldrT="[Text]" custT="1"/>
      <dgm:spPr/>
      <dgm:t>
        <a:bodyPr/>
        <a:lstStyle/>
        <a:p>
          <a:pPr rtl="0"/>
          <a:endParaRPr lang="en-IN" sz="1900" dirty="0"/>
        </a:p>
        <a:p>
          <a:pPr rtl="0"/>
          <a:r>
            <a:rPr lang="en-US" sz="2400" dirty="0">
              <a:latin typeface="+mn-lt"/>
            </a:rPr>
            <a:t>2. Reviewing the model and striving for potential improvements </a:t>
          </a:r>
          <a:br>
            <a:rPr lang="en-US" sz="2400" dirty="0">
              <a:latin typeface="+mn-lt"/>
            </a:rPr>
          </a:br>
          <a:endParaRPr lang="en-IN" sz="2400" dirty="0"/>
        </a:p>
      </dgm:t>
    </dgm:pt>
    <dgm:pt modelId="{DD013609-1E2C-4861-88E3-B65D427B96DE}" type="parTrans" cxnId="{4E3B7DB2-3D6C-43FD-AB29-5921CCABE20F}">
      <dgm:prSet/>
      <dgm:spPr/>
      <dgm:t>
        <a:bodyPr/>
        <a:lstStyle/>
        <a:p>
          <a:endParaRPr lang="en-IN"/>
        </a:p>
      </dgm:t>
    </dgm:pt>
    <dgm:pt modelId="{41D0E907-A7E9-46BA-89F1-986E647EBAE0}" type="sibTrans" cxnId="{4E3B7DB2-3D6C-43FD-AB29-5921CCABE20F}">
      <dgm:prSet/>
      <dgm:spPr/>
      <dgm:t>
        <a:bodyPr/>
        <a:lstStyle/>
        <a:p>
          <a:endParaRPr lang="en-IN"/>
        </a:p>
      </dgm:t>
    </dgm:pt>
    <dgm:pt modelId="{89F96E4F-E29E-4E55-A28D-A8F8286C40A8}">
      <dgm:prSet phldrT="[Text]" custT="1"/>
      <dgm:spPr/>
      <dgm:t>
        <a:bodyPr/>
        <a:lstStyle/>
        <a:p>
          <a:endParaRPr lang="en-US" sz="1500" dirty="0">
            <a:latin typeface="+mn-lt"/>
          </a:endParaRPr>
        </a:p>
        <a:p>
          <a:r>
            <a:rPr lang="en-US" sz="2400" dirty="0">
              <a:latin typeface="+mn-lt"/>
            </a:rPr>
            <a:t>3. Uploading the model on QIDK kit via android studio </a:t>
          </a:r>
          <a:br>
            <a:rPr lang="en-US" sz="2400" dirty="0">
              <a:latin typeface="+mn-lt"/>
            </a:rPr>
          </a:br>
          <a:br>
            <a:rPr lang="en-US" sz="2400" dirty="0">
              <a:latin typeface="+mn-lt"/>
            </a:rPr>
          </a:br>
          <a:r>
            <a:rPr lang="en-US" sz="1500" dirty="0"/>
            <a:t> </a:t>
          </a:r>
          <a:endParaRPr lang="en-IN" sz="1500" dirty="0"/>
        </a:p>
      </dgm:t>
    </dgm:pt>
    <dgm:pt modelId="{2FC5E925-D0AA-4015-931C-29CE1D970CEA}" type="parTrans" cxnId="{0553C836-70D6-4A42-B7CF-F56A7A71531E}">
      <dgm:prSet/>
      <dgm:spPr/>
      <dgm:t>
        <a:bodyPr/>
        <a:lstStyle/>
        <a:p>
          <a:endParaRPr lang="en-IN"/>
        </a:p>
      </dgm:t>
    </dgm:pt>
    <dgm:pt modelId="{77600B6D-25ED-48BA-919D-08664E1CEF95}" type="sibTrans" cxnId="{0553C836-70D6-4A42-B7CF-F56A7A71531E}">
      <dgm:prSet/>
      <dgm:spPr/>
      <dgm:t>
        <a:bodyPr/>
        <a:lstStyle/>
        <a:p>
          <a:endParaRPr lang="en-IN"/>
        </a:p>
      </dgm:t>
    </dgm:pt>
    <dgm:pt modelId="{91C04513-81C7-4AA6-94F4-0184854F65B0}" type="pres">
      <dgm:prSet presAssocID="{500942D5-484F-46AC-9A94-EA67CC1BF890}" presName="root" presStyleCnt="0">
        <dgm:presLayoutVars>
          <dgm:dir/>
          <dgm:resizeHandles val="exact"/>
        </dgm:presLayoutVars>
      </dgm:prSet>
      <dgm:spPr/>
    </dgm:pt>
    <dgm:pt modelId="{572B6F9A-563A-4BD1-AEA2-68EBDE8F3C7F}" type="pres">
      <dgm:prSet presAssocID="{D207B009-42AE-4C50-88FE-C605DFB15461}" presName="compNode" presStyleCnt="0"/>
      <dgm:spPr/>
    </dgm:pt>
    <dgm:pt modelId="{721A3EA4-E15A-4091-A0E0-C6656BA1E854}" type="pres">
      <dgm:prSet presAssocID="{D207B009-42AE-4C50-88FE-C605DFB15461}" presName="bgRect" presStyleLbl="bgShp" presStyleIdx="0" presStyleCnt="3"/>
      <dgm:spPr/>
    </dgm:pt>
    <dgm:pt modelId="{A527BA7E-9BD0-43F0-9A2B-40CA0ED9C08F}" type="pres">
      <dgm:prSet presAssocID="{D207B009-42AE-4C50-88FE-C605DFB154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7841036-81DD-4C4D-B1C8-A9004E84C1E3}" type="pres">
      <dgm:prSet presAssocID="{D207B009-42AE-4C50-88FE-C605DFB15461}" presName="spaceRect" presStyleCnt="0"/>
      <dgm:spPr/>
    </dgm:pt>
    <dgm:pt modelId="{973081E3-36BC-44C0-B37E-C31CBB557F40}" type="pres">
      <dgm:prSet presAssocID="{D207B009-42AE-4C50-88FE-C605DFB15461}" presName="parTx" presStyleLbl="revTx" presStyleIdx="0" presStyleCnt="3">
        <dgm:presLayoutVars>
          <dgm:chMax val="0"/>
          <dgm:chPref val="0"/>
        </dgm:presLayoutVars>
      </dgm:prSet>
      <dgm:spPr/>
    </dgm:pt>
    <dgm:pt modelId="{C85C2477-160A-4F78-89AC-49D945C7A082}" type="pres">
      <dgm:prSet presAssocID="{38B8FD09-903E-4343-A1BC-E7F6FB74DB57}" presName="sibTrans" presStyleCnt="0"/>
      <dgm:spPr/>
    </dgm:pt>
    <dgm:pt modelId="{625D1F6D-731C-43BC-AD4F-D21959BE2C26}" type="pres">
      <dgm:prSet presAssocID="{7B6248C1-24D8-4849-A5E3-E755E4C6473B}" presName="compNode" presStyleCnt="0"/>
      <dgm:spPr/>
    </dgm:pt>
    <dgm:pt modelId="{7E1B38CC-6BD3-4917-BAF0-7B57E83C8BAE}" type="pres">
      <dgm:prSet presAssocID="{7B6248C1-24D8-4849-A5E3-E755E4C6473B}" presName="bgRect" presStyleLbl="bgShp" presStyleIdx="1" presStyleCnt="3" custLinFactNeighborX="5" custLinFactNeighborY="-5621"/>
      <dgm:spPr/>
    </dgm:pt>
    <dgm:pt modelId="{E34B8ACB-2A09-47A5-99E2-00719BBF6DD7}" type="pres">
      <dgm:prSet presAssocID="{7B6248C1-24D8-4849-A5E3-E755E4C6473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704037F-3A41-4E16-A13C-C1EE410989A1}" type="pres">
      <dgm:prSet presAssocID="{7B6248C1-24D8-4849-A5E3-E755E4C6473B}" presName="spaceRect" presStyleCnt="0"/>
      <dgm:spPr/>
    </dgm:pt>
    <dgm:pt modelId="{701DCB54-C0C3-4FBE-8A9F-C1C58008897D}" type="pres">
      <dgm:prSet presAssocID="{7B6248C1-24D8-4849-A5E3-E755E4C6473B}" presName="parTx" presStyleLbl="revTx" presStyleIdx="1" presStyleCnt="3">
        <dgm:presLayoutVars>
          <dgm:chMax val="0"/>
          <dgm:chPref val="0"/>
        </dgm:presLayoutVars>
      </dgm:prSet>
      <dgm:spPr/>
    </dgm:pt>
    <dgm:pt modelId="{2B191276-54D5-434B-B34D-96D35E685102}" type="pres">
      <dgm:prSet presAssocID="{41D0E907-A7E9-46BA-89F1-986E647EBAE0}" presName="sibTrans" presStyleCnt="0"/>
      <dgm:spPr/>
    </dgm:pt>
    <dgm:pt modelId="{CBFB1E5B-61B4-4B80-92F3-7C7653F3606E}" type="pres">
      <dgm:prSet presAssocID="{89F96E4F-E29E-4E55-A28D-A8F8286C40A8}" presName="compNode" presStyleCnt="0"/>
      <dgm:spPr/>
    </dgm:pt>
    <dgm:pt modelId="{5AAAF2DE-1B88-49F8-89A2-73FDFFB97C55}" type="pres">
      <dgm:prSet presAssocID="{89F96E4F-E29E-4E55-A28D-A8F8286C40A8}" presName="bgRect" presStyleLbl="bgShp" presStyleIdx="2" presStyleCnt="3"/>
      <dgm:spPr/>
    </dgm:pt>
    <dgm:pt modelId="{C6FC33BD-B61F-4BF4-845D-70131C4A421C}" type="pres">
      <dgm:prSet presAssocID="{89F96E4F-E29E-4E55-A28D-A8F8286C40A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58B87486-E495-4DF9-AF25-69A94AA56685}" type="pres">
      <dgm:prSet presAssocID="{89F96E4F-E29E-4E55-A28D-A8F8286C40A8}" presName="spaceRect" presStyleCnt="0"/>
      <dgm:spPr/>
    </dgm:pt>
    <dgm:pt modelId="{F228AF98-156F-425C-A1BB-CAF63F6D1861}" type="pres">
      <dgm:prSet presAssocID="{89F96E4F-E29E-4E55-A28D-A8F8286C40A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94DA725-8B05-401A-A5EB-F010AA1EA07C}" srcId="{500942D5-484F-46AC-9A94-EA67CC1BF890}" destId="{D207B009-42AE-4C50-88FE-C605DFB15461}" srcOrd="0" destOrd="0" parTransId="{1B55F3A0-0431-4E17-A011-A609ABA7DC1A}" sibTransId="{38B8FD09-903E-4343-A1BC-E7F6FB74DB57}"/>
    <dgm:cxn modelId="{0553C836-70D6-4A42-B7CF-F56A7A71531E}" srcId="{500942D5-484F-46AC-9A94-EA67CC1BF890}" destId="{89F96E4F-E29E-4E55-A28D-A8F8286C40A8}" srcOrd="2" destOrd="0" parTransId="{2FC5E925-D0AA-4015-931C-29CE1D970CEA}" sibTransId="{77600B6D-25ED-48BA-919D-08664E1CEF95}"/>
    <dgm:cxn modelId="{88060480-6CD8-46EF-A6A7-8F2D840D5511}" type="presOf" srcId="{89F96E4F-E29E-4E55-A28D-A8F8286C40A8}" destId="{F228AF98-156F-425C-A1BB-CAF63F6D1861}" srcOrd="0" destOrd="0" presId="urn:microsoft.com/office/officeart/2018/2/layout/IconVerticalSolidList"/>
    <dgm:cxn modelId="{4E3B7DB2-3D6C-43FD-AB29-5921CCABE20F}" srcId="{500942D5-484F-46AC-9A94-EA67CC1BF890}" destId="{7B6248C1-24D8-4849-A5E3-E755E4C6473B}" srcOrd="1" destOrd="0" parTransId="{DD013609-1E2C-4861-88E3-B65D427B96DE}" sibTransId="{41D0E907-A7E9-46BA-89F1-986E647EBAE0}"/>
    <dgm:cxn modelId="{FB17E1D4-F5E2-49B8-8908-67AF3FFF6010}" type="presOf" srcId="{D207B009-42AE-4C50-88FE-C605DFB15461}" destId="{973081E3-36BC-44C0-B37E-C31CBB557F40}" srcOrd="0" destOrd="0" presId="urn:microsoft.com/office/officeart/2018/2/layout/IconVerticalSolidList"/>
    <dgm:cxn modelId="{04E798D9-29E6-4535-BFAE-1EED22D6707C}" type="presOf" srcId="{500942D5-484F-46AC-9A94-EA67CC1BF890}" destId="{91C04513-81C7-4AA6-94F4-0184854F65B0}" srcOrd="0" destOrd="0" presId="urn:microsoft.com/office/officeart/2018/2/layout/IconVerticalSolidList"/>
    <dgm:cxn modelId="{2C4A12E4-69D9-4880-B0EB-DF3603E686D4}" type="presOf" srcId="{7B6248C1-24D8-4849-A5E3-E755E4C6473B}" destId="{701DCB54-C0C3-4FBE-8A9F-C1C58008897D}" srcOrd="0" destOrd="0" presId="urn:microsoft.com/office/officeart/2018/2/layout/IconVerticalSolidList"/>
    <dgm:cxn modelId="{1573659F-E672-4D0F-AE83-F2D6FE7806FA}" type="presParOf" srcId="{91C04513-81C7-4AA6-94F4-0184854F65B0}" destId="{572B6F9A-563A-4BD1-AEA2-68EBDE8F3C7F}" srcOrd="0" destOrd="0" presId="urn:microsoft.com/office/officeart/2018/2/layout/IconVerticalSolidList"/>
    <dgm:cxn modelId="{914EA8C2-DE87-46E5-AC69-EF21CB408D9F}" type="presParOf" srcId="{572B6F9A-563A-4BD1-AEA2-68EBDE8F3C7F}" destId="{721A3EA4-E15A-4091-A0E0-C6656BA1E854}" srcOrd="0" destOrd="0" presId="urn:microsoft.com/office/officeart/2018/2/layout/IconVerticalSolidList"/>
    <dgm:cxn modelId="{8B2F3C51-5DDA-4027-A11A-8F27250DD752}" type="presParOf" srcId="{572B6F9A-563A-4BD1-AEA2-68EBDE8F3C7F}" destId="{A527BA7E-9BD0-43F0-9A2B-40CA0ED9C08F}" srcOrd="1" destOrd="0" presId="urn:microsoft.com/office/officeart/2018/2/layout/IconVerticalSolidList"/>
    <dgm:cxn modelId="{5A6E34CF-E858-4EF6-8761-327EE44EDE72}" type="presParOf" srcId="{572B6F9A-563A-4BD1-AEA2-68EBDE8F3C7F}" destId="{67841036-81DD-4C4D-B1C8-A9004E84C1E3}" srcOrd="2" destOrd="0" presId="urn:microsoft.com/office/officeart/2018/2/layout/IconVerticalSolidList"/>
    <dgm:cxn modelId="{4E8A2F81-AF77-4642-AA95-DDFA900473CC}" type="presParOf" srcId="{572B6F9A-563A-4BD1-AEA2-68EBDE8F3C7F}" destId="{973081E3-36BC-44C0-B37E-C31CBB557F40}" srcOrd="3" destOrd="0" presId="urn:microsoft.com/office/officeart/2018/2/layout/IconVerticalSolidList"/>
    <dgm:cxn modelId="{2F935A14-99DE-4874-8B7A-3222C54870FC}" type="presParOf" srcId="{91C04513-81C7-4AA6-94F4-0184854F65B0}" destId="{C85C2477-160A-4F78-89AC-49D945C7A082}" srcOrd="1" destOrd="0" presId="urn:microsoft.com/office/officeart/2018/2/layout/IconVerticalSolidList"/>
    <dgm:cxn modelId="{4156E55E-6854-4701-A8CE-3AA562DB20C2}" type="presParOf" srcId="{91C04513-81C7-4AA6-94F4-0184854F65B0}" destId="{625D1F6D-731C-43BC-AD4F-D21959BE2C26}" srcOrd="2" destOrd="0" presId="urn:microsoft.com/office/officeart/2018/2/layout/IconVerticalSolidList"/>
    <dgm:cxn modelId="{DD7AB1F4-B11C-402E-B88B-3F42990AE22F}" type="presParOf" srcId="{625D1F6D-731C-43BC-AD4F-D21959BE2C26}" destId="{7E1B38CC-6BD3-4917-BAF0-7B57E83C8BAE}" srcOrd="0" destOrd="0" presId="urn:microsoft.com/office/officeart/2018/2/layout/IconVerticalSolidList"/>
    <dgm:cxn modelId="{5A3746BE-AC53-45E1-8804-BB8D7EEAAE0C}" type="presParOf" srcId="{625D1F6D-731C-43BC-AD4F-D21959BE2C26}" destId="{E34B8ACB-2A09-47A5-99E2-00719BBF6DD7}" srcOrd="1" destOrd="0" presId="urn:microsoft.com/office/officeart/2018/2/layout/IconVerticalSolidList"/>
    <dgm:cxn modelId="{74EB396C-DA98-4DD5-BF09-8E8EDF6F4993}" type="presParOf" srcId="{625D1F6D-731C-43BC-AD4F-D21959BE2C26}" destId="{0704037F-3A41-4E16-A13C-C1EE410989A1}" srcOrd="2" destOrd="0" presId="urn:microsoft.com/office/officeart/2018/2/layout/IconVerticalSolidList"/>
    <dgm:cxn modelId="{62D23219-B1FA-49AC-AA3F-C5874B37AC2C}" type="presParOf" srcId="{625D1F6D-731C-43BC-AD4F-D21959BE2C26}" destId="{701DCB54-C0C3-4FBE-8A9F-C1C58008897D}" srcOrd="3" destOrd="0" presId="urn:microsoft.com/office/officeart/2018/2/layout/IconVerticalSolidList"/>
    <dgm:cxn modelId="{EB341360-74A6-436C-9B66-69EBC81FF642}" type="presParOf" srcId="{91C04513-81C7-4AA6-94F4-0184854F65B0}" destId="{2B191276-54D5-434B-B34D-96D35E685102}" srcOrd="3" destOrd="0" presId="urn:microsoft.com/office/officeart/2018/2/layout/IconVerticalSolidList"/>
    <dgm:cxn modelId="{11CA0691-08D8-4A26-9CB2-3BDCFF061B06}" type="presParOf" srcId="{91C04513-81C7-4AA6-94F4-0184854F65B0}" destId="{CBFB1E5B-61B4-4B80-92F3-7C7653F3606E}" srcOrd="4" destOrd="0" presId="urn:microsoft.com/office/officeart/2018/2/layout/IconVerticalSolidList"/>
    <dgm:cxn modelId="{E92332F9-C1C5-4ECD-89E6-C66DDB0769C3}" type="presParOf" srcId="{CBFB1E5B-61B4-4B80-92F3-7C7653F3606E}" destId="{5AAAF2DE-1B88-49F8-89A2-73FDFFB97C55}" srcOrd="0" destOrd="0" presId="urn:microsoft.com/office/officeart/2018/2/layout/IconVerticalSolidList"/>
    <dgm:cxn modelId="{136DF63D-089A-42AA-B0A8-D65398C72A44}" type="presParOf" srcId="{CBFB1E5B-61B4-4B80-92F3-7C7653F3606E}" destId="{C6FC33BD-B61F-4BF4-845D-70131C4A421C}" srcOrd="1" destOrd="0" presId="urn:microsoft.com/office/officeart/2018/2/layout/IconVerticalSolidList"/>
    <dgm:cxn modelId="{DA00C6CE-6B13-4C5C-91EF-05E63C19FF82}" type="presParOf" srcId="{CBFB1E5B-61B4-4B80-92F3-7C7653F3606E}" destId="{58B87486-E495-4DF9-AF25-69A94AA56685}" srcOrd="2" destOrd="0" presId="urn:microsoft.com/office/officeart/2018/2/layout/IconVerticalSolidList"/>
    <dgm:cxn modelId="{5731FBED-7227-471E-9C1E-58E04A4B3913}" type="presParOf" srcId="{CBFB1E5B-61B4-4B80-92F3-7C7653F3606E}" destId="{F228AF98-156F-425C-A1BB-CAF63F6D186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1A3EA4-E15A-4091-A0E0-C6656BA1E854}">
      <dsp:nvSpPr>
        <dsp:cNvPr id="0" name=""/>
        <dsp:cNvSpPr/>
      </dsp:nvSpPr>
      <dsp:spPr>
        <a:xfrm>
          <a:off x="0" y="3503"/>
          <a:ext cx="10514880" cy="12000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7BA7E-9BD0-43F0-9A2B-40CA0ED9C08F}">
      <dsp:nvSpPr>
        <dsp:cNvPr id="0" name=""/>
        <dsp:cNvSpPr/>
      </dsp:nvSpPr>
      <dsp:spPr>
        <a:xfrm>
          <a:off x="363018" y="273517"/>
          <a:ext cx="660679" cy="6600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081E3-36BC-44C0-B37E-C31CBB557F40}">
      <dsp:nvSpPr>
        <dsp:cNvPr id="0" name=""/>
        <dsp:cNvSpPr/>
      </dsp:nvSpPr>
      <dsp:spPr>
        <a:xfrm>
          <a:off x="1386717" y="3503"/>
          <a:ext cx="9055317" cy="1201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131" tIns="127131" rIns="127131" bIns="12713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1.</a:t>
          </a:r>
          <a:r>
            <a:rPr lang="en-US" sz="2400" kern="1200" dirty="0">
              <a:latin typeface="+mn-lt"/>
            </a:rPr>
            <a:t> Implementing the hardware architecture to run the model </a:t>
          </a:r>
          <a:r>
            <a:rPr lang="en-US" sz="2400" kern="1200" baseline="0" dirty="0"/>
            <a:t> </a:t>
          </a:r>
          <a:endParaRPr lang="en-IN" sz="2400" kern="1200" dirty="0"/>
        </a:p>
      </dsp:txBody>
      <dsp:txXfrm>
        <a:off x="1386717" y="3503"/>
        <a:ext cx="9055317" cy="1201235"/>
      </dsp:txXfrm>
    </dsp:sp>
    <dsp:sp modelId="{7E1B38CC-6BD3-4917-BAF0-7B57E83C8BAE}">
      <dsp:nvSpPr>
        <dsp:cNvPr id="0" name=""/>
        <dsp:cNvSpPr/>
      </dsp:nvSpPr>
      <dsp:spPr>
        <a:xfrm>
          <a:off x="0" y="1419926"/>
          <a:ext cx="10514880" cy="12000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4B8ACB-2A09-47A5-99E2-00719BBF6DD7}">
      <dsp:nvSpPr>
        <dsp:cNvPr id="0" name=""/>
        <dsp:cNvSpPr/>
      </dsp:nvSpPr>
      <dsp:spPr>
        <a:xfrm>
          <a:off x="363018" y="1757396"/>
          <a:ext cx="660679" cy="6600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1DCB54-C0C3-4FBE-8A9F-C1C58008897D}">
      <dsp:nvSpPr>
        <dsp:cNvPr id="0" name=""/>
        <dsp:cNvSpPr/>
      </dsp:nvSpPr>
      <dsp:spPr>
        <a:xfrm>
          <a:off x="1386717" y="1487382"/>
          <a:ext cx="9055317" cy="1201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131" tIns="127131" rIns="127131" bIns="127131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 dirty="0"/>
        </a:p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+mn-lt"/>
            </a:rPr>
            <a:t>2. Reviewing the model and striving for potential improvements </a:t>
          </a:r>
          <a:br>
            <a:rPr lang="en-US" sz="2400" kern="1200" dirty="0">
              <a:latin typeface="+mn-lt"/>
            </a:rPr>
          </a:br>
          <a:endParaRPr lang="en-IN" sz="2400" kern="1200" dirty="0"/>
        </a:p>
      </dsp:txBody>
      <dsp:txXfrm>
        <a:off x="1386717" y="1487382"/>
        <a:ext cx="9055317" cy="1201235"/>
      </dsp:txXfrm>
    </dsp:sp>
    <dsp:sp modelId="{5AAAF2DE-1B88-49F8-89A2-73FDFFB97C55}">
      <dsp:nvSpPr>
        <dsp:cNvPr id="0" name=""/>
        <dsp:cNvSpPr/>
      </dsp:nvSpPr>
      <dsp:spPr>
        <a:xfrm>
          <a:off x="0" y="2971261"/>
          <a:ext cx="10514880" cy="12000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FC33BD-B61F-4BF4-845D-70131C4A421C}">
      <dsp:nvSpPr>
        <dsp:cNvPr id="0" name=""/>
        <dsp:cNvSpPr/>
      </dsp:nvSpPr>
      <dsp:spPr>
        <a:xfrm>
          <a:off x="363018" y="3241275"/>
          <a:ext cx="660679" cy="6600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28AF98-156F-425C-A1BB-CAF63F6D1861}">
      <dsp:nvSpPr>
        <dsp:cNvPr id="0" name=""/>
        <dsp:cNvSpPr/>
      </dsp:nvSpPr>
      <dsp:spPr>
        <a:xfrm>
          <a:off x="1386717" y="2971261"/>
          <a:ext cx="9055317" cy="1201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131" tIns="127131" rIns="127131" bIns="127131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>
            <a:latin typeface="+mn-lt"/>
          </a:endParaRP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+mn-lt"/>
            </a:rPr>
            <a:t>3. Uploading the model on QIDK kit via android studio </a:t>
          </a:r>
          <a:br>
            <a:rPr lang="en-US" sz="2400" kern="1200" dirty="0">
              <a:latin typeface="+mn-lt"/>
            </a:rPr>
          </a:br>
          <a:br>
            <a:rPr lang="en-US" sz="2400" kern="1200" dirty="0">
              <a:latin typeface="+mn-lt"/>
            </a:rPr>
          </a:br>
          <a:r>
            <a:rPr lang="en-US" sz="1500" kern="1200" dirty="0"/>
            <a:t> </a:t>
          </a:r>
          <a:endParaRPr lang="en-IN" sz="1500" kern="1200" dirty="0"/>
        </a:p>
      </dsp:txBody>
      <dsp:txXfrm>
        <a:off x="1386717" y="2971261"/>
        <a:ext cx="9055317" cy="1201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CACA321-97F3-464E-8DE5-F4DB62398DA2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BFE80F55-698B-467D-ACB3-F7095A57BF3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77C07474-AE50-40EC-81D9-2BC3385DF0A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32A08EE7-8B2C-4007-8615-29C7989AF235}" type="slidenum">
              <a:rPr lang="en-US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5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6" name="PlaceHolder 4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8DEB75D5-FF0D-4DA0-8205-DC8A47E8FAF1}" type="slidenum">
              <a:rPr lang="en-US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0269D972-48AC-48D9-BF1E-96E9CB2C23D2}" type="slidenum">
              <a:rPr lang="en-US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2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2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grpSp>
        <p:nvGrpSpPr>
          <p:cNvPr id="56" name="Group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79600"/>
            <a:ext cx="1861200" cy="716760"/>
            <a:chOff x="0" y="1479600"/>
            <a:chExt cx="1861200" cy="716760"/>
          </a:xfrm>
        </p:grpSpPr>
        <p:sp>
          <p:nvSpPr>
            <p:cNvPr id="57" name="Freeform: Shape 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479600"/>
              <a:ext cx="1861200" cy="277200"/>
            </a:xfrm>
            <a:custGeom>
              <a:avLst/>
              <a:gdLst>
                <a:gd name="textAreaLeft" fmla="*/ 0 w 1861200"/>
                <a:gd name="textAreaRight" fmla="*/ 1861920 w 1861200"/>
                <a:gd name="textAreaTop" fmla="*/ 0 h 277200"/>
                <a:gd name="textAreaBottom" fmla="*/ 277920 h 277200"/>
              </a:gdLst>
              <a:ahLst/>
              <a:cxnLst/>
              <a:rect l="textAreaLeft" t="textAreaTop" r="textAreaRight" b="textAreaBottom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58" name="Freeform: Shape 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919160"/>
              <a:ext cx="1861200" cy="277200"/>
            </a:xfrm>
            <a:custGeom>
              <a:avLst/>
              <a:gdLst>
                <a:gd name="textAreaLeft" fmla="*/ 0 w 1861200"/>
                <a:gd name="textAreaRight" fmla="*/ 1861920 w 1861200"/>
                <a:gd name="textAreaTop" fmla="*/ 0 h 277200"/>
                <a:gd name="textAreaBottom" fmla="*/ 277920 h 277200"/>
              </a:gdLst>
              <a:ahLst/>
              <a:cxnLst/>
              <a:rect l="textAreaLeft" t="textAreaTop" r="textAreaRight" b="textAreaBottom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</p:grpSp>
      <p:sp>
        <p:nvSpPr>
          <p:cNvPr id="59" name="Freeform: Shap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18880" y="-34560"/>
            <a:ext cx="6654600" cy="6334920"/>
          </a:xfrm>
          <a:custGeom>
            <a:avLst/>
            <a:gdLst>
              <a:gd name="textAreaLeft" fmla="*/ 0 w 6654600"/>
              <a:gd name="textAreaRight" fmla="*/ 6655320 w 6654600"/>
              <a:gd name="textAreaTop" fmla="*/ 0 h 6334920"/>
              <a:gd name="textAreaBottom" fmla="*/ 6335640 h 6334920"/>
            </a:gdLst>
            <a:ahLst/>
            <a:cxnLst/>
            <a:rect l="textAreaLeft" t="textAreaTop" r="textAreaRight" b="textAreaBottom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60" name="Freeform: Shap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55160" y="-23760"/>
            <a:ext cx="6704640" cy="6317640"/>
          </a:xfrm>
          <a:custGeom>
            <a:avLst/>
            <a:gdLst>
              <a:gd name="textAreaLeft" fmla="*/ 0 w 6704640"/>
              <a:gd name="textAreaRight" fmla="*/ 6705360 w 6704640"/>
              <a:gd name="textAreaTop" fmla="*/ 0 h 6317640"/>
              <a:gd name="textAreaBottom" fmla="*/ 6318360 h 6317640"/>
            </a:gdLst>
            <a:ahLst/>
            <a:cxnLst/>
            <a:rect l="textAreaLeft" t="textAreaTop" r="textAreaRight" b="textAreaBottom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61" name="Freeform: Shap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87040" y="-23760"/>
            <a:ext cx="6704640" cy="6214320"/>
          </a:xfrm>
          <a:custGeom>
            <a:avLst/>
            <a:gdLst>
              <a:gd name="textAreaLeft" fmla="*/ 0 w 6704640"/>
              <a:gd name="textAreaRight" fmla="*/ 6705360 w 6704640"/>
              <a:gd name="textAreaTop" fmla="*/ 0 h 6214320"/>
              <a:gd name="textAreaBottom" fmla="*/ 6215040 h 6214320"/>
            </a:gdLst>
            <a:ahLst/>
            <a:cxnLst/>
            <a:rect l="textAreaLeft" t="textAreaTop" r="textAreaRight" b="textAreaBottom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2242440" y="895320"/>
            <a:ext cx="5785560" cy="3010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IN" sz="5400" b="0" strike="noStrike" spc="-1">
                <a:solidFill>
                  <a:schemeClr val="lt1"/>
                </a:solidFill>
                <a:latin typeface="comic"/>
              </a:rPr>
              <a:t>ESW Presentation</a:t>
            </a:r>
            <a:endParaRPr lang="en-US" sz="5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2466360" y="4142160"/>
            <a:ext cx="5337720" cy="105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IN" sz="2000" b="0" strike="noStrike" spc="-1" dirty="0">
                <a:solidFill>
                  <a:schemeClr val="lt1"/>
                </a:solidFill>
                <a:latin typeface="Aptos"/>
              </a:rPr>
              <a:t>Topic-Waste Detection and Management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IN" sz="2000" b="0" strike="noStrike" spc="-1" dirty="0">
                <a:solidFill>
                  <a:schemeClr val="lt1"/>
                </a:solidFill>
                <a:latin typeface="Aptos"/>
              </a:rPr>
              <a:t>DATE – 14/10/24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Graphic 2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4880" y="188640"/>
            <a:ext cx="1047600" cy="1047600"/>
          </a:xfrm>
          <a:custGeom>
            <a:avLst/>
            <a:gdLst>
              <a:gd name="textAreaLeft" fmla="*/ 0 w 1047600"/>
              <a:gd name="textAreaRight" fmla="*/ 1048320 w 1047600"/>
              <a:gd name="textAreaTop" fmla="*/ 0 h 1047600"/>
              <a:gd name="textAreaBottom" fmla="*/ 1048320 h 1047600"/>
            </a:gdLst>
            <a:ahLst/>
            <a:cxnLst/>
            <a:rect l="textAreaLeft" t="textAreaTop" r="textAreaRight" b="textAreaBottom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90000" tIns="45000" rIns="90000" bIns="45000" numCol="1" spcCol="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65" name="Graphic 2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4880" y="188640"/>
            <a:ext cx="1047600" cy="1047600"/>
          </a:xfrm>
          <a:custGeom>
            <a:avLst/>
            <a:gdLst>
              <a:gd name="textAreaLeft" fmla="*/ 0 w 1047600"/>
              <a:gd name="textAreaRight" fmla="*/ 1048320 w 1047600"/>
              <a:gd name="textAreaTop" fmla="*/ 0 h 1047600"/>
              <a:gd name="textAreaBottom" fmla="*/ 1048320 h 1047600"/>
            </a:gdLst>
            <a:ahLst/>
            <a:cxnLst/>
            <a:rect l="textAreaLeft" t="textAreaTop" r="textAreaRight" b="textAreaBottom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90000" tIns="45000" rIns="90000" bIns="45000" numCol="1" spcCol="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grpSp>
        <p:nvGrpSpPr>
          <p:cNvPr id="66" name="Graphic 1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583200" y="3578400"/>
            <a:ext cx="1053720" cy="469080"/>
            <a:chOff x="9583200" y="3578400"/>
            <a:chExt cx="1053720" cy="469080"/>
          </a:xfrm>
        </p:grpSpPr>
        <p:sp>
          <p:nvSpPr>
            <p:cNvPr id="67" name="Freeform: Shape 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83200" y="3578400"/>
              <a:ext cx="354600" cy="469080"/>
            </a:xfrm>
            <a:custGeom>
              <a:avLst/>
              <a:gdLst>
                <a:gd name="textAreaLeft" fmla="*/ 0 w 354600"/>
                <a:gd name="textAreaRight" fmla="*/ 355320 w 354600"/>
                <a:gd name="textAreaTop" fmla="*/ 0 h 469080"/>
                <a:gd name="textAreaBottom" fmla="*/ 469800 h 469080"/>
              </a:gdLst>
              <a:ahLst/>
              <a:cxnLst/>
              <a:rect l="textAreaLeft" t="textAreaTop" r="textAreaRight" b="textAreaBottom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68" name="Freeform: Shape 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757800" y="3578400"/>
              <a:ext cx="354600" cy="469080"/>
            </a:xfrm>
            <a:custGeom>
              <a:avLst/>
              <a:gdLst>
                <a:gd name="textAreaLeft" fmla="*/ 0 w 354600"/>
                <a:gd name="textAreaRight" fmla="*/ 355320 w 354600"/>
                <a:gd name="textAreaTop" fmla="*/ 0 h 469080"/>
                <a:gd name="textAreaBottom" fmla="*/ 469800 h 469080"/>
              </a:gdLst>
              <a:ahLst/>
              <a:cxnLst/>
              <a:rect l="textAreaLeft" t="textAreaTop" r="textAreaRight" b="textAreaBottom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69" name="Freeform: Shape 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932760" y="3578400"/>
              <a:ext cx="354600" cy="469080"/>
            </a:xfrm>
            <a:custGeom>
              <a:avLst/>
              <a:gdLst>
                <a:gd name="textAreaLeft" fmla="*/ 0 w 354600"/>
                <a:gd name="textAreaRight" fmla="*/ 355320 w 354600"/>
                <a:gd name="textAreaTop" fmla="*/ 0 h 469080"/>
                <a:gd name="textAreaBottom" fmla="*/ 469800 h 469080"/>
              </a:gdLst>
              <a:ahLst/>
              <a:cxnLst/>
              <a:rect l="textAreaLeft" t="textAreaTop" r="textAreaRight" b="textAreaBottom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70" name="Freeform: Shape 2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107360" y="3578400"/>
              <a:ext cx="354600" cy="469080"/>
            </a:xfrm>
            <a:custGeom>
              <a:avLst/>
              <a:gdLst>
                <a:gd name="textAreaLeft" fmla="*/ 0 w 354600"/>
                <a:gd name="textAreaRight" fmla="*/ 355320 w 354600"/>
                <a:gd name="textAreaTop" fmla="*/ 0 h 469080"/>
                <a:gd name="textAreaBottom" fmla="*/ 469800 h 469080"/>
              </a:gdLst>
              <a:ahLst/>
              <a:cxnLst/>
              <a:rect l="textAreaLeft" t="textAreaTop" r="textAreaRight" b="textAreaBottom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71" name="Freeform: Shape 2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282320" y="3578400"/>
              <a:ext cx="354600" cy="469080"/>
            </a:xfrm>
            <a:custGeom>
              <a:avLst/>
              <a:gdLst>
                <a:gd name="textAreaLeft" fmla="*/ 0 w 354600"/>
                <a:gd name="textAreaRight" fmla="*/ 355320 w 354600"/>
                <a:gd name="textAreaTop" fmla="*/ 0 h 469080"/>
                <a:gd name="textAreaBottom" fmla="*/ 469800 h 469080"/>
              </a:gdLst>
              <a:ahLst/>
              <a:cxnLst/>
              <a:rect l="textAreaLeft" t="textAreaTop" r="textAreaRight" b="textAreaBottom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</p:grpSp>
      <p:sp>
        <p:nvSpPr>
          <p:cNvPr id="72" name="Oval 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4680" y="4910400"/>
            <a:ext cx="467280" cy="46728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90000" tIns="45000" rIns="90000" bIns="45000" numCol="1" spcCol="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73" name="Oval 3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4680" y="4910400"/>
            <a:ext cx="467280" cy="46728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90000" tIns="45000" rIns="90000" bIns="45000" numCol="1" spcCol="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74" name="Freeform: Shape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22640" y="4200840"/>
            <a:ext cx="2768760" cy="2656440"/>
          </a:xfrm>
          <a:custGeom>
            <a:avLst/>
            <a:gdLst>
              <a:gd name="textAreaLeft" fmla="*/ 0 w 2768760"/>
              <a:gd name="textAreaRight" fmla="*/ 2769480 w 2768760"/>
              <a:gd name="textAreaTop" fmla="*/ 0 h 2656440"/>
              <a:gd name="textAreaBottom" fmla="*/ 2657160 h 2656440"/>
            </a:gdLst>
            <a:ahLst/>
            <a:cxnLst/>
            <a:rect l="textAreaLeft" t="textAreaTop" r="textAreaRight" b="textAreaBottom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90000" tIns="45000" rIns="90000" bIns="45000" numCol="1" spcCol="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75" name="Freeform: Shape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22640" y="4200840"/>
            <a:ext cx="2768760" cy="2656440"/>
          </a:xfrm>
          <a:custGeom>
            <a:avLst/>
            <a:gdLst>
              <a:gd name="textAreaLeft" fmla="*/ 0 w 2768760"/>
              <a:gd name="textAreaRight" fmla="*/ 2769480 w 2768760"/>
              <a:gd name="textAreaTop" fmla="*/ 0 h 2656440"/>
              <a:gd name="textAreaBottom" fmla="*/ 2657160 h 2656440"/>
            </a:gdLst>
            <a:ahLst/>
            <a:cxnLst/>
            <a:rect l="textAreaLeft" t="textAreaTop" r="textAreaRight" b="textAreaBottom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90000" tIns="45000" rIns="90000" bIns="45000" numCol="1" spcCol="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  <p:sndAc>
          <p:stSnd>
            <p:snd r:embed="rId2" name="audio2.wav"/>
          </p:stSnd>
        </p:sndAc>
      </p:transition>
    </mc:Choice>
    <mc:Fallback xmlns="" xmlns:p15="http://schemas.microsoft.com/office/powerpoint/2012/main">
      <p:transition spd="slow">
        <p:fade/>
        <p:sndAc>
          <p:stSnd>
            <p:snd r:embed="rId3" name="audio2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171" name="Rectangle 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0840" y="1187280"/>
            <a:ext cx="5088960" cy="4482720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172" name="Rectangle 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5160" y="1179000"/>
            <a:ext cx="5088960" cy="4482720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173" name="Rectangle 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3760" y="1130760"/>
            <a:ext cx="5038920" cy="4438440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grpSp>
        <p:nvGrpSpPr>
          <p:cNvPr id="174" name="Graphic 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960" y="1424160"/>
            <a:ext cx="1354680" cy="502920"/>
            <a:chOff x="102960" y="1424160"/>
            <a:chExt cx="1354680" cy="502920"/>
          </a:xfrm>
        </p:grpSpPr>
        <p:sp>
          <p:nvSpPr>
            <p:cNvPr id="175" name="Freeform: Shape 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2960" y="1424160"/>
              <a:ext cx="1354680" cy="194040"/>
            </a:xfrm>
            <a:custGeom>
              <a:avLst/>
              <a:gdLst>
                <a:gd name="textAreaLeft" fmla="*/ 0 w 1354680"/>
                <a:gd name="textAreaRight" fmla="*/ 1355400 w 1354680"/>
                <a:gd name="textAreaTop" fmla="*/ 0 h 194040"/>
                <a:gd name="textAreaBottom" fmla="*/ 194760 h 194040"/>
              </a:gdLst>
              <a:ahLst/>
              <a:cxnLst/>
              <a:rect l="textAreaLeft" t="textAreaTop" r="textAreaRight" b="textAreaBottom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bg1"/>
            </a:solidFill>
            <a:ln w="2532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176" name="Freeform: Shape 4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2960" y="1733040"/>
              <a:ext cx="1354680" cy="194040"/>
            </a:xfrm>
            <a:custGeom>
              <a:avLst/>
              <a:gdLst>
                <a:gd name="textAreaLeft" fmla="*/ 0 w 1354680"/>
                <a:gd name="textAreaRight" fmla="*/ 1355400 w 1354680"/>
                <a:gd name="textAreaTop" fmla="*/ 0 h 194040"/>
                <a:gd name="textAreaBottom" fmla="*/ 194760 h 194040"/>
              </a:gdLst>
              <a:ahLst/>
              <a:cxnLst/>
              <a:rect l="textAreaLeft" t="textAreaTop" r="textAreaRight" b="textAreaBottom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bg1"/>
            </a:solidFill>
            <a:ln w="2532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</p:grpSp>
      <p:sp>
        <p:nvSpPr>
          <p:cNvPr id="177" name="Graphic 2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2440" y="629640"/>
            <a:ext cx="913680" cy="913680"/>
          </a:xfrm>
          <a:custGeom>
            <a:avLst/>
            <a:gdLst>
              <a:gd name="textAreaLeft" fmla="*/ 0 w 913680"/>
              <a:gd name="textAreaRight" fmla="*/ 914400 w 913680"/>
              <a:gd name="textAreaTop" fmla="*/ 0 h 913680"/>
              <a:gd name="textAreaBottom" fmla="*/ 914400 h 913680"/>
            </a:gdLst>
            <a:ahLst/>
            <a:cxnLst/>
            <a:rect l="textAreaLeft" t="textAreaTop" r="textAreaRight" b="textAreaBottom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90000" tIns="45000" rIns="90000" bIns="45000" numCol="1" spcCol="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178" name="Graphic 2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2440" y="629640"/>
            <a:ext cx="913680" cy="913680"/>
          </a:xfrm>
          <a:custGeom>
            <a:avLst/>
            <a:gdLst>
              <a:gd name="textAreaLeft" fmla="*/ 0 w 913680"/>
              <a:gd name="textAreaRight" fmla="*/ 914400 w 913680"/>
              <a:gd name="textAreaTop" fmla="*/ 0 h 913680"/>
              <a:gd name="textAreaBottom" fmla="*/ 914400 h 913680"/>
            </a:gdLst>
            <a:ahLst/>
            <a:cxnLst/>
            <a:rect l="textAreaLeft" t="textAreaTop" r="textAreaRight" b="textAreaBottom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90000" tIns="45000" rIns="90000" bIns="45000" numCol="1" spcCol="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grpSp>
        <p:nvGrpSpPr>
          <p:cNvPr id="179" name="Graphic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532840" y="5188680"/>
            <a:ext cx="1075680" cy="1076040"/>
            <a:chOff x="5532840" y="5188680"/>
            <a:chExt cx="1075680" cy="1076040"/>
          </a:xfrm>
        </p:grpSpPr>
        <p:sp>
          <p:nvSpPr>
            <p:cNvPr id="180" name="Freeform: Shape 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593320" y="5249160"/>
              <a:ext cx="227880" cy="227880"/>
            </a:xfrm>
            <a:custGeom>
              <a:avLst/>
              <a:gdLst>
                <a:gd name="textAreaLeft" fmla="*/ 0 w 227880"/>
                <a:gd name="textAreaRight" fmla="*/ 228600 w 227880"/>
                <a:gd name="textAreaTop" fmla="*/ 0 h 227880"/>
                <a:gd name="textAreaBottom" fmla="*/ 228600 h 227880"/>
              </a:gdLst>
              <a:ahLst/>
              <a:cxnLst/>
              <a:rect l="textAreaLeft" t="textAreaTop" r="textAreaRight" b="textAreaBottom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181" name="Freeform: Shape 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536440" y="5192640"/>
              <a:ext cx="465120" cy="465120"/>
            </a:xfrm>
            <a:custGeom>
              <a:avLst/>
              <a:gdLst>
                <a:gd name="textAreaLeft" fmla="*/ 0 w 465120"/>
                <a:gd name="textAreaRight" fmla="*/ 465840 w 465120"/>
                <a:gd name="textAreaTop" fmla="*/ 0 h 465120"/>
                <a:gd name="textAreaBottom" fmla="*/ 465840 h 465120"/>
              </a:gdLst>
              <a:ahLst/>
              <a:cxnLst/>
              <a:rect l="textAreaLeft" t="textAreaTop" r="textAreaRight" b="textAreaBottom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182" name="Freeform: Shape 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532840" y="5188680"/>
              <a:ext cx="594360" cy="594360"/>
            </a:xfrm>
            <a:custGeom>
              <a:avLst/>
              <a:gdLst>
                <a:gd name="textAreaLeft" fmla="*/ 0 w 594360"/>
                <a:gd name="textAreaRight" fmla="*/ 595080 w 594360"/>
                <a:gd name="textAreaTop" fmla="*/ 0 h 594360"/>
                <a:gd name="textAreaBottom" fmla="*/ 595080 h 594360"/>
              </a:gdLst>
              <a:ahLst/>
              <a:cxnLst/>
              <a:rect l="textAreaLeft" t="textAreaTop" r="textAreaRight" b="textAreaBottom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183" name="Freeform: Shape 2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548680" y="5204520"/>
              <a:ext cx="681480" cy="681480"/>
            </a:xfrm>
            <a:custGeom>
              <a:avLst/>
              <a:gdLst>
                <a:gd name="textAreaLeft" fmla="*/ 0 w 681480"/>
                <a:gd name="textAreaRight" fmla="*/ 682200 w 681480"/>
                <a:gd name="textAreaTop" fmla="*/ 0 h 681480"/>
                <a:gd name="textAreaBottom" fmla="*/ 682200 h 681480"/>
              </a:gdLst>
              <a:ahLst/>
              <a:cxnLst/>
              <a:rect l="textAreaLeft" t="textAreaTop" r="textAreaRight" b="textAreaBottom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184" name="Freeform: Shape 2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581080" y="5237280"/>
              <a:ext cx="736920" cy="736920"/>
            </a:xfrm>
            <a:custGeom>
              <a:avLst/>
              <a:gdLst>
                <a:gd name="textAreaLeft" fmla="*/ 0 w 736920"/>
                <a:gd name="textAreaRight" fmla="*/ 737640 w 736920"/>
                <a:gd name="textAreaTop" fmla="*/ 0 h 736920"/>
                <a:gd name="textAreaBottom" fmla="*/ 737640 h 736920"/>
              </a:gdLst>
              <a:ahLst/>
              <a:cxnLst/>
              <a:rect l="textAreaLeft" t="textAreaTop" r="textAreaRight" b="textAreaBottom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185" name="Freeform: Shape 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625720" y="5281920"/>
              <a:ext cx="768600" cy="768600"/>
            </a:xfrm>
            <a:custGeom>
              <a:avLst/>
              <a:gdLst>
                <a:gd name="textAreaLeft" fmla="*/ 0 w 768600"/>
                <a:gd name="textAreaRight" fmla="*/ 769320 w 768600"/>
                <a:gd name="textAreaTop" fmla="*/ 0 h 768600"/>
                <a:gd name="textAreaBottom" fmla="*/ 769320 h 768600"/>
              </a:gdLst>
              <a:ahLst/>
              <a:cxnLst/>
              <a:rect l="textAreaLeft" t="textAreaTop" r="textAreaRight" b="textAreaBottom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186" name="Freeform: Shape 3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681520" y="5337360"/>
              <a:ext cx="778680" cy="778680"/>
            </a:xfrm>
            <a:custGeom>
              <a:avLst/>
              <a:gdLst>
                <a:gd name="textAreaLeft" fmla="*/ 0 w 778680"/>
                <a:gd name="textAreaRight" fmla="*/ 779400 w 778680"/>
                <a:gd name="textAreaTop" fmla="*/ 0 h 778680"/>
                <a:gd name="textAreaBottom" fmla="*/ 779400 h 778680"/>
              </a:gdLst>
              <a:ahLst/>
              <a:cxnLst/>
              <a:rect l="textAreaLeft" t="textAreaTop" r="textAreaRight" b="textAreaBottom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187" name="Freeform: Shape 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48120" y="5403240"/>
              <a:ext cx="767520" cy="768600"/>
            </a:xfrm>
            <a:custGeom>
              <a:avLst/>
              <a:gdLst>
                <a:gd name="textAreaLeft" fmla="*/ 0 w 767520"/>
                <a:gd name="textAreaRight" fmla="*/ 768240 w 767520"/>
                <a:gd name="textAreaTop" fmla="*/ 0 h 768600"/>
                <a:gd name="textAreaBottom" fmla="*/ 769320 h 768600"/>
              </a:gdLst>
              <a:ahLst/>
              <a:cxnLst/>
              <a:rect l="textAreaLeft" t="textAreaTop" r="textAreaRight" b="textAreaBottom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188" name="Freeform: Shape 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823000" y="5479200"/>
              <a:ext cx="737280" cy="737280"/>
            </a:xfrm>
            <a:custGeom>
              <a:avLst/>
              <a:gdLst>
                <a:gd name="textAreaLeft" fmla="*/ 0 w 737280"/>
                <a:gd name="textAreaRight" fmla="*/ 738000 w 737280"/>
                <a:gd name="textAreaTop" fmla="*/ 0 h 737280"/>
                <a:gd name="textAreaBottom" fmla="*/ 738000 h 737280"/>
              </a:gdLst>
              <a:ahLst/>
              <a:cxnLst/>
              <a:rect l="textAreaLeft" t="textAreaTop" r="textAreaRight" b="textAreaBottom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189" name="Freeform: Shape 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911200" y="5567400"/>
              <a:ext cx="681480" cy="681480"/>
            </a:xfrm>
            <a:custGeom>
              <a:avLst/>
              <a:gdLst>
                <a:gd name="textAreaLeft" fmla="*/ 0 w 681480"/>
                <a:gd name="textAreaRight" fmla="*/ 682200 w 681480"/>
                <a:gd name="textAreaTop" fmla="*/ 0 h 681480"/>
                <a:gd name="textAreaBottom" fmla="*/ 682200 h 681480"/>
              </a:gdLst>
              <a:ahLst/>
              <a:cxnLst/>
              <a:rect l="textAreaLeft" t="textAreaTop" r="textAreaRight" b="textAreaBottom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190" name="Freeform: Shape 3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14160" y="5670360"/>
              <a:ext cx="594360" cy="594360"/>
            </a:xfrm>
            <a:custGeom>
              <a:avLst/>
              <a:gdLst>
                <a:gd name="textAreaLeft" fmla="*/ 0 w 594360"/>
                <a:gd name="textAreaRight" fmla="*/ 595080 w 594360"/>
                <a:gd name="textAreaTop" fmla="*/ 0 h 594360"/>
                <a:gd name="textAreaBottom" fmla="*/ 595080 h 594360"/>
              </a:gdLst>
              <a:ahLst/>
              <a:cxnLst/>
              <a:rect l="textAreaLeft" t="textAreaTop" r="textAreaRight" b="textAreaBottom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191" name="Freeform: Shape 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39800" y="5795640"/>
              <a:ext cx="465120" cy="465120"/>
            </a:xfrm>
            <a:custGeom>
              <a:avLst/>
              <a:gdLst>
                <a:gd name="textAreaLeft" fmla="*/ 0 w 465120"/>
                <a:gd name="textAreaRight" fmla="*/ 465840 w 465120"/>
                <a:gd name="textAreaTop" fmla="*/ 0 h 465120"/>
                <a:gd name="textAreaBottom" fmla="*/ 465840 h 465120"/>
              </a:gdLst>
              <a:ahLst/>
              <a:cxnLst/>
              <a:rect l="textAreaLeft" t="textAreaTop" r="textAreaRight" b="textAreaBottom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192" name="Freeform: Shape 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20520" y="5976360"/>
              <a:ext cx="227520" cy="227520"/>
            </a:xfrm>
            <a:custGeom>
              <a:avLst/>
              <a:gdLst>
                <a:gd name="textAreaLeft" fmla="*/ 0 w 227520"/>
                <a:gd name="textAreaRight" fmla="*/ 228240 w 227520"/>
                <a:gd name="textAreaTop" fmla="*/ 0 h 227520"/>
                <a:gd name="textAreaBottom" fmla="*/ 228240 h 227520"/>
              </a:gdLst>
              <a:ahLst/>
              <a:cxnLst/>
              <a:rect l="textAreaLeft" t="textAreaTop" r="textAreaRight" b="textAreaBottom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</p:grpSp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838080" y="1391760"/>
            <a:ext cx="4904640" cy="4041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b="1" spc="-1" dirty="0">
                <a:solidFill>
                  <a:schemeClr val="lt1"/>
                </a:solidFill>
                <a:latin typeface="Aptos Display"/>
              </a:rPr>
              <a:t>U</a:t>
            </a:r>
            <a:r>
              <a:rPr lang="en-IN" b="1" spc="-1" dirty="0" err="1">
                <a:solidFill>
                  <a:schemeClr val="lt1"/>
                </a:solidFill>
                <a:latin typeface="Aptos Display"/>
              </a:rPr>
              <a:t>ploading</a:t>
            </a:r>
            <a:r>
              <a:rPr lang="en-IN" b="1" spc="-1" dirty="0">
                <a:solidFill>
                  <a:schemeClr val="lt1"/>
                </a:solidFill>
                <a:latin typeface="Aptos Display"/>
              </a:rPr>
              <a:t> the model on QIDK kit 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477120" y="1130760"/>
            <a:ext cx="4974120" cy="4350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3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IN" sz="1800" spc="-1" dirty="0">
                <a:solidFill>
                  <a:schemeClr val="lt1"/>
                </a:solidFill>
                <a:latin typeface="Aptos"/>
              </a:rPr>
              <a:t>We were able to generate the .</a:t>
            </a:r>
            <a:r>
              <a:rPr lang="en-IN" sz="1800" spc="-1" dirty="0" err="1">
                <a:solidFill>
                  <a:schemeClr val="lt1"/>
                </a:solidFill>
                <a:latin typeface="Aptos"/>
              </a:rPr>
              <a:t>dlc</a:t>
            </a:r>
            <a:r>
              <a:rPr lang="en-IN" sz="1800" spc="-1" dirty="0">
                <a:solidFill>
                  <a:schemeClr val="lt1"/>
                </a:solidFill>
                <a:latin typeface="Aptos"/>
              </a:rPr>
              <a:t> files from the corresponding .pt files.  We also referred to the Vision Solutions when we surfed and examined the QIDK </a:t>
            </a:r>
            <a:r>
              <a:rPr lang="en-IN" sz="1800" spc="-1" dirty="0" err="1">
                <a:solidFill>
                  <a:schemeClr val="lt1"/>
                </a:solidFill>
                <a:latin typeface="Aptos"/>
              </a:rPr>
              <a:t>github</a:t>
            </a:r>
            <a:r>
              <a:rPr lang="en-IN" sz="1800" spc="-1" dirty="0">
                <a:solidFill>
                  <a:schemeClr val="lt1"/>
                </a:solidFill>
                <a:latin typeface="Aptos"/>
              </a:rPr>
              <a:t> repository online.</a:t>
            </a:r>
            <a:endParaRPr lang="en-US" sz="180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chemeClr val="bg1"/>
                </a:solidFill>
                <a:latin typeface="Arial"/>
              </a:rPr>
              <a:t>To proceed further we imported the whole abovementioned repository on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Arial"/>
              </a:rPr>
              <a:t>anroid</a:t>
            </a:r>
            <a:r>
              <a:rPr lang="en-US" sz="1800" b="0" strike="noStrike" spc="-1" dirty="0">
                <a:solidFill>
                  <a:schemeClr val="bg1"/>
                </a:solidFill>
                <a:latin typeface="Arial"/>
              </a:rPr>
              <a:t> studio application to generate the .</a:t>
            </a:r>
            <a:r>
              <a:rPr lang="en-US" sz="1800" b="0" strike="noStrike" spc="-1" dirty="0" err="1">
                <a:solidFill>
                  <a:schemeClr val="bg1"/>
                </a:solidFill>
                <a:latin typeface="Arial"/>
              </a:rPr>
              <a:t>apk</a:t>
            </a:r>
            <a:r>
              <a:rPr lang="en-US" sz="1800" b="0" strike="noStrike" spc="-1" dirty="0">
                <a:solidFill>
                  <a:schemeClr val="bg1"/>
                </a:solidFill>
                <a:latin typeface="Arial"/>
              </a:rPr>
              <a:t> flies. </a:t>
            </a: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IN" sz="1800" spc="-1" dirty="0">
                <a:solidFill>
                  <a:schemeClr val="lt1"/>
                </a:solidFill>
                <a:latin typeface="Aptos"/>
              </a:rPr>
              <a:t>To achieve our task of generating the .</a:t>
            </a:r>
            <a:r>
              <a:rPr lang="en-IN" sz="1800" spc="-1" dirty="0" err="1">
                <a:solidFill>
                  <a:schemeClr val="lt1"/>
                </a:solidFill>
                <a:latin typeface="Aptos"/>
              </a:rPr>
              <a:t>apk</a:t>
            </a:r>
            <a:r>
              <a:rPr lang="en-IN" sz="1800" spc="-1" dirty="0">
                <a:solidFill>
                  <a:schemeClr val="lt1"/>
                </a:solidFill>
                <a:latin typeface="Aptos"/>
              </a:rPr>
              <a:t> we followed all the necessary steps described explicitly in the Vision Solutions repository in a sequential manner.</a:t>
            </a:r>
            <a:endParaRPr lang="en-US" sz="180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IN" sz="1800" strike="noStrike" spc="-1" dirty="0">
                <a:solidFill>
                  <a:schemeClr val="lt1"/>
                </a:solidFill>
                <a:latin typeface="Aptos"/>
                <a:ea typeface="Aptos"/>
              </a:rPr>
              <a:t>Watched relevant YouTube videos on how to set up or initialize the dataset and uploaded stored pictures.</a:t>
            </a:r>
            <a:endParaRPr lang="en-US" sz="1800" strike="noStrike" spc="-1" dirty="0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3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  <p:sndAc>
          <p:stSnd>
            <p:snd r:embed="rId2" name="audio1.wav"/>
          </p:stSnd>
        </p:sndAc>
      </p:transition>
    </mc:Choice>
    <mc:Fallback xmlns="" xmlns:p15="http://schemas.microsoft.com/office/powerpoint/2012/main">
      <p:transition spd="slow">
        <p:random/>
        <p:sndAc>
          <p:stSnd>
            <p:snd r:embed="rId3" name="audio1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222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8480" y="1040760"/>
            <a:ext cx="4754160" cy="475416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223" name="Oval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9480" y="1029600"/>
            <a:ext cx="4754160" cy="4754160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224" name="Oval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9800" y="934920"/>
            <a:ext cx="4754160" cy="475416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102320" y="1877400"/>
            <a:ext cx="4029480" cy="3214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 dirty="0">
                <a:solidFill>
                  <a:schemeClr val="bg1"/>
                </a:solidFill>
                <a:latin typeface="Arial"/>
              </a:rPr>
              <a:t>Challenges Enco</a:t>
            </a:r>
            <a:r>
              <a:rPr lang="en-US" spc="-1" dirty="0">
                <a:solidFill>
                  <a:schemeClr val="bg1"/>
                </a:solidFill>
                <a:latin typeface="Arial"/>
              </a:rPr>
              <a:t>untered and Failures</a:t>
            </a:r>
            <a:endParaRPr lang="en-US" sz="4400" b="0" strike="noStrike" spc="-1" dirty="0">
              <a:solidFill>
                <a:schemeClr val="bg1"/>
              </a:solidFill>
              <a:latin typeface="Arial"/>
            </a:endParaRPr>
          </a:p>
        </p:txBody>
      </p:sp>
      <p:grpSp>
        <p:nvGrpSpPr>
          <p:cNvPr id="226" name="Group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78000"/>
            <a:ext cx="1861200" cy="716760"/>
            <a:chOff x="0" y="378000"/>
            <a:chExt cx="1861200" cy="716760"/>
          </a:xfrm>
        </p:grpSpPr>
        <p:sp>
          <p:nvSpPr>
            <p:cNvPr id="227" name="Freeform: Shape 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378000"/>
              <a:ext cx="1861200" cy="277200"/>
            </a:xfrm>
            <a:custGeom>
              <a:avLst/>
              <a:gdLst>
                <a:gd name="textAreaLeft" fmla="*/ 0 w 1861200"/>
                <a:gd name="textAreaRight" fmla="*/ 1861920 w 1861200"/>
                <a:gd name="textAreaTop" fmla="*/ 0 h 277200"/>
                <a:gd name="textAreaBottom" fmla="*/ 277920 h 277200"/>
              </a:gdLst>
              <a:ahLst/>
              <a:cxnLst/>
              <a:rect l="textAreaLeft" t="textAreaTop" r="textAreaRight" b="textAreaBottom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228" name="Freeform: Shape 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817560"/>
              <a:ext cx="1861200" cy="277200"/>
            </a:xfrm>
            <a:custGeom>
              <a:avLst/>
              <a:gdLst>
                <a:gd name="textAreaLeft" fmla="*/ 0 w 1861200"/>
                <a:gd name="textAreaRight" fmla="*/ 1861920 w 1861200"/>
                <a:gd name="textAreaTop" fmla="*/ 0 h 277200"/>
                <a:gd name="textAreaBottom" fmla="*/ 277920 h 277200"/>
              </a:gdLst>
              <a:ahLst/>
              <a:cxnLst/>
              <a:rect l="textAreaLeft" t="textAreaTop" r="textAreaRight" b="textAreaBottom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</p:grpSp>
      <p:sp>
        <p:nvSpPr>
          <p:cNvPr id="229" name="Graphic 2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8560" y="457920"/>
            <a:ext cx="913680" cy="913680"/>
          </a:xfrm>
          <a:custGeom>
            <a:avLst/>
            <a:gdLst>
              <a:gd name="textAreaLeft" fmla="*/ 0 w 913680"/>
              <a:gd name="textAreaRight" fmla="*/ 914400 w 913680"/>
              <a:gd name="textAreaTop" fmla="*/ 0 h 913680"/>
              <a:gd name="textAreaBottom" fmla="*/ 914400 h 913680"/>
            </a:gdLst>
            <a:ahLst/>
            <a:cxnLst/>
            <a:rect l="textAreaLeft" t="textAreaTop" r="textAreaRight" b="textAreaBottom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90000" tIns="45000" rIns="90000" bIns="45000" numCol="1" spcCol="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230" name="Graphic 2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8560" y="457920"/>
            <a:ext cx="913680" cy="913680"/>
          </a:xfrm>
          <a:custGeom>
            <a:avLst/>
            <a:gdLst>
              <a:gd name="textAreaLeft" fmla="*/ 0 w 913680"/>
              <a:gd name="textAreaRight" fmla="*/ 914400 w 913680"/>
              <a:gd name="textAreaTop" fmla="*/ 0 h 913680"/>
              <a:gd name="textAreaBottom" fmla="*/ 914400 h 913680"/>
            </a:gdLst>
            <a:ahLst/>
            <a:cxnLst/>
            <a:rect l="textAreaLeft" t="textAreaTop" r="textAreaRight" b="textAreaBottom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90000" tIns="45000" rIns="90000" bIns="45000" numCol="1" spcCol="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231" name="Oval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2960" y="4946760"/>
            <a:ext cx="319320" cy="319320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90000" tIns="45000" rIns="90000" bIns="45000" numCol="1" spcCol="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232" name="Oval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2960" y="4946760"/>
            <a:ext cx="319320" cy="31932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90000" tIns="45000" rIns="90000" bIns="45000" numCol="1" spcCol="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6234840" y="1130760"/>
            <a:ext cx="5216400" cy="4350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IN" sz="2200" b="1" spc="-1" dirty="0">
                <a:solidFill>
                  <a:schemeClr val="lt1"/>
                </a:solidFill>
                <a:latin typeface="Aptos"/>
              </a:rPr>
              <a:t>Gradle Sync Phase- </a:t>
            </a:r>
            <a:r>
              <a:rPr lang="en-IN" sz="2200" spc="-1" dirty="0">
                <a:solidFill>
                  <a:schemeClr val="lt1"/>
                </a:solidFill>
                <a:latin typeface="Aptos"/>
              </a:rPr>
              <a:t>Syncing the </a:t>
            </a:r>
            <a:r>
              <a:rPr lang="en-IN" sz="2200" spc="-1" dirty="0" err="1">
                <a:solidFill>
                  <a:schemeClr val="lt1"/>
                </a:solidFill>
                <a:latin typeface="Aptos"/>
              </a:rPr>
              <a:t>gradle</a:t>
            </a:r>
            <a:r>
              <a:rPr lang="en-IN" sz="2200" spc="-1" dirty="0">
                <a:solidFill>
                  <a:schemeClr val="lt1"/>
                </a:solidFill>
                <a:latin typeface="Aptos"/>
              </a:rPr>
              <a:t> package in android studio application is a  necessity for successful compilation and loading of our model</a:t>
            </a:r>
            <a:r>
              <a:rPr lang="en-IN" sz="2200" b="0" strike="noStrike" spc="-1" dirty="0">
                <a:solidFill>
                  <a:schemeClr val="lt1"/>
                </a:solidFill>
                <a:latin typeface="Aptos"/>
              </a:rPr>
              <a:t>.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IN" sz="2200" b="1" strike="noStrike" spc="-1" dirty="0">
                <a:solidFill>
                  <a:schemeClr val="lt1"/>
                </a:solidFill>
                <a:latin typeface="Aptos"/>
              </a:rPr>
              <a:t>Acknowledgement Failure- </a:t>
            </a:r>
            <a:r>
              <a:rPr lang="en-IN" sz="2200" strike="noStrike" spc="-1" dirty="0">
                <a:solidFill>
                  <a:schemeClr val="lt1"/>
                </a:solidFill>
                <a:latin typeface="Aptos"/>
              </a:rPr>
              <a:t>Upon s</a:t>
            </a:r>
            <a:r>
              <a:rPr lang="en-IN" sz="2200" spc="-1" dirty="0">
                <a:solidFill>
                  <a:schemeClr val="lt1"/>
                </a:solidFill>
                <a:latin typeface="Aptos"/>
              </a:rPr>
              <a:t>yncing the </a:t>
            </a:r>
            <a:r>
              <a:rPr lang="en-IN" sz="2200" spc="-1" dirty="0" err="1">
                <a:solidFill>
                  <a:schemeClr val="lt1"/>
                </a:solidFill>
                <a:latin typeface="Aptos"/>
              </a:rPr>
              <a:t>gradle</a:t>
            </a:r>
            <a:r>
              <a:rPr lang="en-IN" sz="2200" spc="-1" dirty="0">
                <a:solidFill>
                  <a:schemeClr val="lt1"/>
                </a:solidFill>
                <a:latin typeface="Aptos"/>
              </a:rPr>
              <a:t> package the successful termination message could not be retrieved thus indicating presence of potential errors in the codebase which are yet to be addressed.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34" name="Graphic 1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12160" y="6139440"/>
            <a:ext cx="1053720" cy="469080"/>
            <a:chOff x="9812160" y="6139440"/>
            <a:chExt cx="1053720" cy="469080"/>
          </a:xfrm>
        </p:grpSpPr>
        <p:sp>
          <p:nvSpPr>
            <p:cNvPr id="235" name="Freeform: Shape 2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812160" y="6139440"/>
              <a:ext cx="354600" cy="469080"/>
            </a:xfrm>
            <a:custGeom>
              <a:avLst/>
              <a:gdLst>
                <a:gd name="textAreaLeft" fmla="*/ 0 w 354600"/>
                <a:gd name="textAreaRight" fmla="*/ 355320 w 354600"/>
                <a:gd name="textAreaTop" fmla="*/ 0 h 469080"/>
                <a:gd name="textAreaBottom" fmla="*/ 469800 h 469080"/>
              </a:gdLst>
              <a:ahLst/>
              <a:cxnLst/>
              <a:rect l="textAreaLeft" t="textAreaTop" r="textAreaRight" b="textAreaBottom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236" name="Freeform: Shape 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987120" y="6139440"/>
              <a:ext cx="354600" cy="469080"/>
            </a:xfrm>
            <a:custGeom>
              <a:avLst/>
              <a:gdLst>
                <a:gd name="textAreaLeft" fmla="*/ 0 w 354600"/>
                <a:gd name="textAreaRight" fmla="*/ 355320 w 354600"/>
                <a:gd name="textAreaTop" fmla="*/ 0 h 469080"/>
                <a:gd name="textAreaBottom" fmla="*/ 469800 h 469080"/>
              </a:gdLst>
              <a:ahLst/>
              <a:cxnLst/>
              <a:rect l="textAreaLeft" t="textAreaTop" r="textAreaRight" b="textAreaBottom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237" name="Freeform: Shape 3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161720" y="6139440"/>
              <a:ext cx="354600" cy="469080"/>
            </a:xfrm>
            <a:custGeom>
              <a:avLst/>
              <a:gdLst>
                <a:gd name="textAreaLeft" fmla="*/ 0 w 354600"/>
                <a:gd name="textAreaRight" fmla="*/ 355320 w 354600"/>
                <a:gd name="textAreaTop" fmla="*/ 0 h 469080"/>
                <a:gd name="textAreaBottom" fmla="*/ 469800 h 469080"/>
              </a:gdLst>
              <a:ahLst/>
              <a:cxnLst/>
              <a:rect l="textAreaLeft" t="textAreaTop" r="textAreaRight" b="textAreaBottom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238" name="Freeform: Shape 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336680" y="6139440"/>
              <a:ext cx="354600" cy="469080"/>
            </a:xfrm>
            <a:custGeom>
              <a:avLst/>
              <a:gdLst>
                <a:gd name="textAreaLeft" fmla="*/ 0 w 354600"/>
                <a:gd name="textAreaRight" fmla="*/ 355320 w 354600"/>
                <a:gd name="textAreaTop" fmla="*/ 0 h 469080"/>
                <a:gd name="textAreaBottom" fmla="*/ 469800 h 469080"/>
              </a:gdLst>
              <a:ahLst/>
              <a:cxnLst/>
              <a:rect l="textAreaLeft" t="textAreaTop" r="textAreaRight" b="textAreaBottom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239" name="Freeform: Shape 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511280" y="6139440"/>
              <a:ext cx="354600" cy="469080"/>
            </a:xfrm>
            <a:custGeom>
              <a:avLst/>
              <a:gdLst>
                <a:gd name="textAreaLeft" fmla="*/ 0 w 354600"/>
                <a:gd name="textAreaRight" fmla="*/ 355320 w 354600"/>
                <a:gd name="textAreaTop" fmla="*/ 0 h 469080"/>
                <a:gd name="textAreaBottom" fmla="*/ 469800 h 469080"/>
              </a:gdLst>
              <a:ahLst/>
              <a:cxnLst/>
              <a:rect l="textAreaLeft" t="textAreaTop" r="textAreaRight" b="textAreaBottom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  <p:sndAc>
          <p:stSnd>
            <p:snd r:embed="rId2" name="audio1.wav"/>
          </p:stSnd>
        </p:sndAc>
      </p:transition>
    </mc:Choice>
    <mc:Fallback xmlns="" xmlns:p15="http://schemas.microsoft.com/office/powerpoint/2012/main">
      <p:transition spd="slow">
        <p:random/>
        <p:sndAc>
          <p:stSnd>
            <p:snd r:embed="rId3" name="audio1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>
                  <a:lumMod val="50000"/>
                </a:schemeClr>
              </a:solidFill>
              <a:latin typeface="Aptos"/>
            </a:endParaRPr>
          </a:p>
        </p:txBody>
      </p:sp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1932840" y="949320"/>
            <a:ext cx="8070840" cy="238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IN" sz="6600" b="0" i="1" strike="noStrike" spc="-1">
                <a:solidFill>
                  <a:schemeClr val="lt1"/>
                </a:solidFill>
                <a:latin typeface="Aharoni"/>
              </a:rPr>
              <a:t>THANK YOU !!!</a:t>
            </a:r>
            <a:endParaRPr lang="en-US" sz="66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14" name="Straight Connecto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5000" y="0"/>
            <a:ext cx="720" cy="6858720"/>
          </a:xfrm>
          <a:prstGeom prst="straightConnector1">
            <a:avLst/>
          </a:prstGeom>
          <a:ln w="0">
            <a:solidFill>
              <a:srgbClr val="4EA72E"/>
            </a:solidFill>
          </a:ln>
        </p:spPr>
      </p:cxnSp>
      <p:cxnSp>
        <p:nvCxnSpPr>
          <p:cNvPr id="315" name="Straight Connector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0" y="6252480"/>
            <a:ext cx="12192480" cy="720"/>
          </a:xfrm>
          <a:prstGeom prst="straightConnector1">
            <a:avLst/>
          </a:prstGeom>
          <a:ln w="0">
            <a:solidFill>
              <a:srgbClr val="4EA72E"/>
            </a:solidFill>
          </a:ln>
        </p:spPr>
      </p:cxnSp>
      <p:sp>
        <p:nvSpPr>
          <p:cNvPr id="316" name="PlaceHolder 2"/>
          <p:cNvSpPr>
            <a:spLocks noGrp="1"/>
          </p:cNvSpPr>
          <p:nvPr>
            <p:ph type="subTitle"/>
          </p:nvPr>
        </p:nvSpPr>
        <p:spPr>
          <a:xfrm rot="10800000">
            <a:off x="-1012320" y="3510720"/>
            <a:ext cx="45000" cy="91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25000" lnSpcReduction="20000"/>
          </a:bodyPr>
          <a:lstStyle/>
          <a:p>
            <a:pPr algn="ctr"/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  <p:sndAc>
          <p:stSnd>
            <p:snd r:embed="rId2" name="audio1.wav"/>
          </p:stSnd>
        </p:sndAc>
      </p:transition>
    </mc:Choice>
    <mc:Fallback xmlns="" xmlns:p15="http://schemas.microsoft.com/office/powerpoint/2012/main">
      <p:transition spd="slow">
        <p:random/>
        <p:sndAc>
          <p:stSnd>
            <p:snd r:embed="rId3" name="audio1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102320" y="694440"/>
            <a:ext cx="3552840" cy="5477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IN" sz="4400" b="0" strike="noStrike" spc="-1" dirty="0">
                <a:solidFill>
                  <a:schemeClr val="lt1"/>
                </a:solidFill>
                <a:latin typeface="Aptos Display"/>
              </a:rPr>
              <a:t>OCT WEEK-3 EVALS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8" name="Graphic 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03040"/>
            <a:ext cx="1909440" cy="708840"/>
            <a:chOff x="0" y="203040"/>
            <a:chExt cx="1909440" cy="708840"/>
          </a:xfrm>
        </p:grpSpPr>
        <p:sp>
          <p:nvSpPr>
            <p:cNvPr id="79" name="Freeform: Shape 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03040"/>
              <a:ext cx="1909440" cy="273960"/>
            </a:xfrm>
            <a:custGeom>
              <a:avLst/>
              <a:gdLst>
                <a:gd name="textAreaLeft" fmla="*/ 0 w 1909440"/>
                <a:gd name="textAreaRight" fmla="*/ 1910160 w 1909440"/>
                <a:gd name="textAreaTop" fmla="*/ 0 h 273960"/>
                <a:gd name="textAreaBottom" fmla="*/ 274680 h 273960"/>
              </a:gdLst>
              <a:ahLst/>
              <a:cxnLst/>
              <a:rect l="textAreaLeft" t="textAreaTop" r="textAreaRight" b="textAreaBottom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bg1"/>
            </a:solidFill>
            <a:ln w="2532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80" name="Freeform: Shape 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37920"/>
              <a:ext cx="1909440" cy="273960"/>
            </a:xfrm>
            <a:custGeom>
              <a:avLst/>
              <a:gdLst>
                <a:gd name="textAreaLeft" fmla="*/ 0 w 1909440"/>
                <a:gd name="textAreaRight" fmla="*/ 1910160 w 1909440"/>
                <a:gd name="textAreaTop" fmla="*/ 0 h 273960"/>
                <a:gd name="textAreaBottom" fmla="*/ 274680 h 273960"/>
              </a:gdLst>
              <a:ahLst/>
              <a:cxnLst/>
              <a:rect l="textAreaLeft" t="textAreaTop" r="textAreaRight" b="textAreaBottom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bg1"/>
            </a:solidFill>
            <a:ln w="2532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</p:grpSp>
      <p:grpSp>
        <p:nvGrpSpPr>
          <p:cNvPr id="81" name="Graphic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37600" y="2202840"/>
            <a:ext cx="974160" cy="974520"/>
            <a:chOff x="4737600" y="2202840"/>
            <a:chExt cx="974160" cy="974520"/>
          </a:xfrm>
        </p:grpSpPr>
        <p:sp>
          <p:nvSpPr>
            <p:cNvPr id="82" name="Freeform: Shape 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92320" y="2257920"/>
              <a:ext cx="206280" cy="206280"/>
            </a:xfrm>
            <a:custGeom>
              <a:avLst/>
              <a:gdLst>
                <a:gd name="textAreaLeft" fmla="*/ 0 w 206280"/>
                <a:gd name="textAreaRight" fmla="*/ 207000 w 206280"/>
                <a:gd name="textAreaTop" fmla="*/ 0 h 206280"/>
                <a:gd name="textAreaBottom" fmla="*/ 207000 h 206280"/>
              </a:gdLst>
              <a:ahLst/>
              <a:cxnLst/>
              <a:rect l="textAreaLeft" t="textAreaTop" r="textAreaRight" b="textAreaBottom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83" name="Freeform: Shape 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40840" y="2206440"/>
              <a:ext cx="421200" cy="421200"/>
            </a:xfrm>
            <a:custGeom>
              <a:avLst/>
              <a:gdLst>
                <a:gd name="textAreaLeft" fmla="*/ 0 w 421200"/>
                <a:gd name="textAreaRight" fmla="*/ 421920 w 421200"/>
                <a:gd name="textAreaTop" fmla="*/ 0 h 421200"/>
                <a:gd name="textAreaBottom" fmla="*/ 421920 h 421200"/>
              </a:gdLst>
              <a:ahLst/>
              <a:cxnLst/>
              <a:rect l="textAreaLeft" t="textAreaTop" r="textAreaRight" b="textAreaBottom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84" name="Freeform: Shape 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37600" y="2202840"/>
              <a:ext cx="538200" cy="538200"/>
            </a:xfrm>
            <a:custGeom>
              <a:avLst/>
              <a:gdLst>
                <a:gd name="textAreaLeft" fmla="*/ 0 w 538200"/>
                <a:gd name="textAreaRight" fmla="*/ 538920 w 538200"/>
                <a:gd name="textAreaTop" fmla="*/ 0 h 538200"/>
                <a:gd name="textAreaBottom" fmla="*/ 538920 h 538200"/>
              </a:gdLst>
              <a:ahLst/>
              <a:cxnLst/>
              <a:rect l="textAreaLeft" t="textAreaTop" r="textAreaRight" b="textAreaBottom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85" name="Freeform: Shape 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52000" y="2217240"/>
              <a:ext cx="617040" cy="617400"/>
            </a:xfrm>
            <a:custGeom>
              <a:avLst/>
              <a:gdLst>
                <a:gd name="textAreaLeft" fmla="*/ 0 w 617040"/>
                <a:gd name="textAreaRight" fmla="*/ 617760 w 617040"/>
                <a:gd name="textAreaTop" fmla="*/ 0 h 617400"/>
                <a:gd name="textAreaBottom" fmla="*/ 618120 h 617400"/>
              </a:gdLst>
              <a:ahLst/>
              <a:cxnLst/>
              <a:rect l="textAreaLeft" t="textAreaTop" r="textAreaRight" b="textAreaBottom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86" name="Freeform: Shape 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81160" y="2246760"/>
              <a:ext cx="667440" cy="667440"/>
            </a:xfrm>
            <a:custGeom>
              <a:avLst/>
              <a:gdLst>
                <a:gd name="textAreaLeft" fmla="*/ 0 w 667440"/>
                <a:gd name="textAreaRight" fmla="*/ 668160 w 667440"/>
                <a:gd name="textAreaTop" fmla="*/ 0 h 667440"/>
                <a:gd name="textAreaBottom" fmla="*/ 668160 h 667440"/>
              </a:gdLst>
              <a:ahLst/>
              <a:cxnLst/>
              <a:rect l="textAreaLeft" t="textAreaTop" r="textAreaRight" b="textAreaBottom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87" name="Freeform: Shape 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821840" y="2287440"/>
              <a:ext cx="695880" cy="695880"/>
            </a:xfrm>
            <a:custGeom>
              <a:avLst/>
              <a:gdLst>
                <a:gd name="textAreaLeft" fmla="*/ 0 w 695880"/>
                <a:gd name="textAreaRight" fmla="*/ 696600 w 695880"/>
                <a:gd name="textAreaTop" fmla="*/ 0 h 695880"/>
                <a:gd name="textAreaBottom" fmla="*/ 696600 h 695880"/>
              </a:gdLst>
              <a:ahLst/>
              <a:cxnLst/>
              <a:rect l="textAreaLeft" t="textAreaTop" r="textAreaRight" b="textAreaBottom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88" name="Freeform: Shape 2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872240" y="2337840"/>
              <a:ext cx="704880" cy="704880"/>
            </a:xfrm>
            <a:custGeom>
              <a:avLst/>
              <a:gdLst>
                <a:gd name="textAreaLeft" fmla="*/ 0 w 704880"/>
                <a:gd name="textAreaRight" fmla="*/ 705600 w 704880"/>
                <a:gd name="textAreaTop" fmla="*/ 0 h 704880"/>
                <a:gd name="textAreaBottom" fmla="*/ 705600 h 704880"/>
              </a:gdLst>
              <a:ahLst/>
              <a:cxnLst/>
              <a:rect l="textAreaLeft" t="textAreaTop" r="textAreaRight" b="textAreaBottom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89" name="Freeform: Shape 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932360" y="2397240"/>
              <a:ext cx="695160" cy="695880"/>
            </a:xfrm>
            <a:custGeom>
              <a:avLst/>
              <a:gdLst>
                <a:gd name="textAreaLeft" fmla="*/ 0 w 695160"/>
                <a:gd name="textAreaRight" fmla="*/ 695880 w 695160"/>
                <a:gd name="textAreaTop" fmla="*/ 0 h 695880"/>
                <a:gd name="textAreaBottom" fmla="*/ 696600 h 695880"/>
              </a:gdLst>
              <a:ahLst/>
              <a:cxnLst/>
              <a:rect l="textAreaLeft" t="textAreaTop" r="textAreaRight" b="textAreaBottom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90" name="Freeform: Shape 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000400" y="2466000"/>
              <a:ext cx="667800" cy="667800"/>
            </a:xfrm>
            <a:custGeom>
              <a:avLst/>
              <a:gdLst>
                <a:gd name="textAreaLeft" fmla="*/ 0 w 667800"/>
                <a:gd name="textAreaRight" fmla="*/ 668520 w 667800"/>
                <a:gd name="textAreaTop" fmla="*/ 0 h 667800"/>
                <a:gd name="textAreaBottom" fmla="*/ 668520 h 667800"/>
              </a:gdLst>
              <a:ahLst/>
              <a:cxnLst/>
              <a:rect l="textAreaLeft" t="textAreaTop" r="textAreaRight" b="textAreaBottom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91" name="Freeform: Shape 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080320" y="2545920"/>
              <a:ext cx="617400" cy="617400"/>
            </a:xfrm>
            <a:custGeom>
              <a:avLst/>
              <a:gdLst>
                <a:gd name="textAreaLeft" fmla="*/ 0 w 617400"/>
                <a:gd name="textAreaRight" fmla="*/ 618120 w 617400"/>
                <a:gd name="textAreaTop" fmla="*/ 0 h 617400"/>
                <a:gd name="textAreaBottom" fmla="*/ 618120 h 617400"/>
              </a:gdLst>
              <a:ahLst/>
              <a:cxnLst/>
              <a:rect l="textAreaLeft" t="textAreaTop" r="textAreaRight" b="textAreaBottom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92" name="Freeform: Shape 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173560" y="2639160"/>
              <a:ext cx="538200" cy="538200"/>
            </a:xfrm>
            <a:custGeom>
              <a:avLst/>
              <a:gdLst>
                <a:gd name="textAreaLeft" fmla="*/ 0 w 538200"/>
                <a:gd name="textAreaRight" fmla="*/ 538920 w 538200"/>
                <a:gd name="textAreaTop" fmla="*/ 0 h 538200"/>
                <a:gd name="textAreaBottom" fmla="*/ 538920 h 538200"/>
              </a:gdLst>
              <a:ahLst/>
              <a:cxnLst/>
              <a:rect l="textAreaLeft" t="textAreaTop" r="textAreaRight" b="textAreaBottom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93" name="Freeform: Shape 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286960" y="2752560"/>
              <a:ext cx="421200" cy="421200"/>
            </a:xfrm>
            <a:custGeom>
              <a:avLst/>
              <a:gdLst>
                <a:gd name="textAreaLeft" fmla="*/ 0 w 421200"/>
                <a:gd name="textAreaRight" fmla="*/ 421920 w 421200"/>
                <a:gd name="textAreaTop" fmla="*/ 0 h 421200"/>
                <a:gd name="textAreaBottom" fmla="*/ 421920 h 421200"/>
              </a:gdLst>
              <a:ahLst/>
              <a:cxnLst/>
              <a:rect l="textAreaLeft" t="textAreaTop" r="textAreaRight" b="textAreaBottom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94" name="Freeform: Shape 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450760" y="2916360"/>
              <a:ext cx="205920" cy="205920"/>
            </a:xfrm>
            <a:custGeom>
              <a:avLst/>
              <a:gdLst>
                <a:gd name="textAreaLeft" fmla="*/ 0 w 205920"/>
                <a:gd name="textAreaRight" fmla="*/ 206640 w 205920"/>
                <a:gd name="textAreaTop" fmla="*/ 0 h 205920"/>
                <a:gd name="textAreaBottom" fmla="*/ 206640 h 205920"/>
              </a:gdLst>
              <a:ahLst/>
              <a:cxnLst/>
              <a:rect l="textAreaLeft" t="textAreaTop" r="textAreaRight" b="textAreaBottom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</p:grpSp>
      <p:sp>
        <p:nvSpPr>
          <p:cNvPr id="95" name="Oval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9400" y="4752360"/>
            <a:ext cx="364320" cy="364320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90000" tIns="45000" rIns="90000" bIns="45000" numCol="1" spcCol="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96" name="Oval 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9400" y="4752360"/>
            <a:ext cx="364320" cy="36432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90000" tIns="45000" rIns="90000" bIns="45000" numCol="1" spcCol="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234840" y="1130760"/>
            <a:ext cx="5216400" cy="4350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IN" sz="2600" b="1" i="1" strike="noStrike" spc="-1">
                <a:solidFill>
                  <a:schemeClr val="lt1"/>
                </a:solidFill>
                <a:latin typeface="Aptos"/>
              </a:rPr>
              <a:t>Team Name- Sheta Ke Kptaanz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IN" sz="2600" b="1" i="1" strike="noStrike" spc="-1">
                <a:solidFill>
                  <a:schemeClr val="lt1"/>
                </a:solidFill>
                <a:latin typeface="Aptos"/>
              </a:rPr>
              <a:t>Name of Members-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en-IN" sz="2600" b="1" strike="noStrike" spc="-1">
                <a:solidFill>
                  <a:schemeClr val="lt1"/>
                </a:solidFill>
                <a:latin typeface="Aptos"/>
              </a:rPr>
              <a:t>Ayush Sheta 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IN" sz="2600" b="1" strike="noStrike" spc="-1">
                <a:solidFill>
                  <a:schemeClr val="lt1"/>
                </a:solidFill>
                <a:latin typeface="Aptos"/>
              </a:rPr>
              <a:t>2.   Kavya Bhalodi 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IN" sz="2600" b="1" strike="noStrike" spc="-1">
                <a:solidFill>
                  <a:schemeClr val="lt1"/>
                </a:solidFill>
                <a:latin typeface="Aptos"/>
              </a:rPr>
              <a:t>3.  Shivam Gupta 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IN" sz="2600" b="1" strike="noStrike" spc="-1">
                <a:solidFill>
                  <a:schemeClr val="lt1"/>
                </a:solidFill>
                <a:latin typeface="Aptos"/>
              </a:rPr>
              <a:t>4.  Soham Sadavarte 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IN" sz="2600" b="1" i="1" u="sng" strike="noStrike" spc="-1">
                <a:solidFill>
                  <a:schemeClr val="lt1"/>
                </a:solidFill>
                <a:uFillTx/>
                <a:latin typeface="Aptos"/>
              </a:rPr>
              <a:t>Professor Name- Sachin Chaudhari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  <p:sndAc>
          <p:stSnd>
            <p:snd r:embed="rId2" name="audio1.wav"/>
          </p:stSnd>
        </p:sndAc>
      </p:transition>
    </mc:Choice>
    <mc:Fallback xmlns="" xmlns:p15="http://schemas.microsoft.com/office/powerpoint/2012/main">
      <p:transition spd="slow">
        <p:random/>
        <p:sndAc>
          <p:stSnd>
            <p:snd r:embed="rId3" name="audio1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2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99" name="TextBox 202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lIns="90000" tIns="45000" rIns="90000" bIns="45000" numCol="1" spc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1"/>
              </a:spcAft>
            </a:pPr>
            <a:r>
              <a:rPr lang="en-US" sz="5400" b="0" strike="noStrike" spc="-1">
                <a:solidFill>
                  <a:schemeClr val="lt1"/>
                </a:solidFill>
                <a:latin typeface="Aptos Display"/>
              </a:rPr>
              <a:t>TIMELINE </a:t>
            </a:r>
            <a:endParaRPr lang="en-US" sz="5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sketchy lin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4400" y="1681560"/>
            <a:ext cx="9691920" cy="17640"/>
          </a:xfrm>
          <a:custGeom>
            <a:avLst/>
            <a:gdLst>
              <a:gd name="textAreaLeft" fmla="*/ 0 w 9691920"/>
              <a:gd name="textAreaRight" fmla="*/ 9692640 w 9691920"/>
              <a:gd name="textAreaTop" fmla="*/ 0 h 17640"/>
              <a:gd name="textAreaBottom" fmla="*/ 18360 h 17640"/>
            </a:gdLst>
            <a:ahLst/>
            <a:cxnLst/>
            <a:rect l="textAreaLeft" t="textAreaTop" r="textAreaRight" b="textAreaBottom"/>
            <a:pathLst>
              <a:path w="9692640" h="18288" fill="none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26640" rIns="90000" bIns="-2664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3860391520"/>
              </p:ext>
            </p:extLst>
          </p:nvPr>
        </p:nvGraphicFramePr>
        <p:xfrm>
          <a:off x="838080" y="2004480"/>
          <a:ext cx="10514880" cy="417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  <p:sndAc>
          <p:stSnd>
            <p:snd r:embed="rId2" name="audio1.wav"/>
          </p:stSnd>
        </p:sndAc>
      </p:transition>
    </mc:Choice>
    <mc:Fallback xmlns="">
      <p:transition spd="slow">
        <p:random/>
        <p:sndAc>
          <p:stSnd>
            <p:snd r:embed="rId8" name="audio1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102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8480" y="1040760"/>
            <a:ext cx="4754160" cy="475416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103" name="Oval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9480" y="1029600"/>
            <a:ext cx="4754160" cy="4754160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104" name="Oval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9800" y="934920"/>
            <a:ext cx="4754160" cy="475416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102320" y="1877400"/>
            <a:ext cx="4029480" cy="3214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IN" sz="4400" b="0" strike="noStrike" spc="-1">
                <a:solidFill>
                  <a:schemeClr val="lt1"/>
                </a:solidFill>
                <a:latin typeface="Aptos Display"/>
              </a:rPr>
              <a:t>Weekly Progress Report 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6" name="Group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78000"/>
            <a:ext cx="1861200" cy="716760"/>
            <a:chOff x="0" y="378000"/>
            <a:chExt cx="1861200" cy="716760"/>
          </a:xfrm>
        </p:grpSpPr>
        <p:sp>
          <p:nvSpPr>
            <p:cNvPr id="107" name="Freeform: Shape 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378000"/>
              <a:ext cx="1861200" cy="277200"/>
            </a:xfrm>
            <a:custGeom>
              <a:avLst/>
              <a:gdLst>
                <a:gd name="textAreaLeft" fmla="*/ 0 w 1861200"/>
                <a:gd name="textAreaRight" fmla="*/ 1861920 w 1861200"/>
                <a:gd name="textAreaTop" fmla="*/ 0 h 277200"/>
                <a:gd name="textAreaBottom" fmla="*/ 277920 h 277200"/>
              </a:gdLst>
              <a:ahLst/>
              <a:cxnLst/>
              <a:rect l="textAreaLeft" t="textAreaTop" r="textAreaRight" b="textAreaBottom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108" name="Freeform: Shape 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817560"/>
              <a:ext cx="1861200" cy="277200"/>
            </a:xfrm>
            <a:custGeom>
              <a:avLst/>
              <a:gdLst>
                <a:gd name="textAreaLeft" fmla="*/ 0 w 1861200"/>
                <a:gd name="textAreaRight" fmla="*/ 1861920 w 1861200"/>
                <a:gd name="textAreaTop" fmla="*/ 0 h 277200"/>
                <a:gd name="textAreaBottom" fmla="*/ 277920 h 277200"/>
              </a:gdLst>
              <a:ahLst/>
              <a:cxnLst/>
              <a:rect l="textAreaLeft" t="textAreaTop" r="textAreaRight" b="textAreaBottom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</p:grpSp>
      <p:sp>
        <p:nvSpPr>
          <p:cNvPr id="109" name="Graphic 2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8560" y="457920"/>
            <a:ext cx="913680" cy="913680"/>
          </a:xfrm>
          <a:custGeom>
            <a:avLst/>
            <a:gdLst>
              <a:gd name="textAreaLeft" fmla="*/ 0 w 913680"/>
              <a:gd name="textAreaRight" fmla="*/ 914400 w 913680"/>
              <a:gd name="textAreaTop" fmla="*/ 0 h 913680"/>
              <a:gd name="textAreaBottom" fmla="*/ 914400 h 913680"/>
            </a:gdLst>
            <a:ahLst/>
            <a:cxnLst/>
            <a:rect l="textAreaLeft" t="textAreaTop" r="textAreaRight" b="textAreaBottom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90000" tIns="45000" rIns="90000" bIns="45000" numCol="1" spcCol="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110" name="Graphic 2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8560" y="457920"/>
            <a:ext cx="913680" cy="913680"/>
          </a:xfrm>
          <a:custGeom>
            <a:avLst/>
            <a:gdLst>
              <a:gd name="textAreaLeft" fmla="*/ 0 w 913680"/>
              <a:gd name="textAreaRight" fmla="*/ 914400 w 913680"/>
              <a:gd name="textAreaTop" fmla="*/ 0 h 913680"/>
              <a:gd name="textAreaBottom" fmla="*/ 914400 h 913680"/>
            </a:gdLst>
            <a:ahLst/>
            <a:cxnLst/>
            <a:rect l="textAreaLeft" t="textAreaTop" r="textAreaRight" b="textAreaBottom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90000" tIns="45000" rIns="90000" bIns="45000" numCol="1" spcCol="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111" name="Oval 3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2960" y="4946760"/>
            <a:ext cx="319320" cy="319320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90000" tIns="45000" rIns="90000" bIns="45000" numCol="1" spcCol="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112" name="Oval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2960" y="4946760"/>
            <a:ext cx="319320" cy="31932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90000" tIns="45000" rIns="90000" bIns="45000" numCol="1" spcCol="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234840" y="744840"/>
            <a:ext cx="5622840" cy="4736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92222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IN" sz="2200" b="1" strike="noStrike" spc="-1" dirty="0">
                <a:solidFill>
                  <a:schemeClr val="lt1"/>
                </a:solidFill>
                <a:latin typeface="Aptos"/>
                <a:ea typeface="Aptos"/>
              </a:rPr>
              <a:t>Task-1: </a:t>
            </a:r>
            <a:r>
              <a:rPr lang="en-IN" sz="2200" b="1" u="sng" spc="-1" dirty="0">
                <a:solidFill>
                  <a:schemeClr val="lt1"/>
                </a:solidFill>
                <a:latin typeface="Aptos"/>
                <a:ea typeface="Aptos"/>
              </a:rPr>
              <a:t>Hardware Architecture Implementation</a:t>
            </a:r>
            <a:r>
              <a:rPr lang="en-IN" sz="2200" b="1" u="sng" strike="noStrike" spc="-1" dirty="0">
                <a:solidFill>
                  <a:schemeClr val="lt1"/>
                </a:solidFill>
                <a:uFillTx/>
                <a:latin typeface="Aptos"/>
                <a:ea typeface="Aptos"/>
              </a:rPr>
              <a:t>-   </a:t>
            </a:r>
            <a:r>
              <a:rPr lang="en-IN" sz="2200" spc="-1" dirty="0">
                <a:solidFill>
                  <a:schemeClr val="lt1"/>
                </a:solidFill>
                <a:latin typeface="Aptos"/>
                <a:ea typeface="Aptos"/>
              </a:rPr>
              <a:t>Tried to segregate wastes according to classification by using different waste bins with flaps whose opening and closing can be controlled by us to a larger extent.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IN" sz="2200" b="1" strike="noStrike" spc="-1" dirty="0">
                <a:solidFill>
                  <a:schemeClr val="lt1"/>
                </a:solidFill>
                <a:latin typeface="Aptos"/>
                <a:ea typeface="Aptos"/>
              </a:rPr>
              <a:t>Task-2 : </a:t>
            </a:r>
            <a:r>
              <a:rPr lang="en-IN" sz="2200" b="1" u="sng" spc="-1" dirty="0">
                <a:solidFill>
                  <a:schemeClr val="lt1"/>
                </a:solidFill>
                <a:latin typeface="Aptos"/>
                <a:ea typeface="Aptos"/>
              </a:rPr>
              <a:t>Reviewing the model for scope of further improvements </a:t>
            </a:r>
            <a:r>
              <a:rPr lang="en-IN" sz="2200" b="1" u="sng" strike="noStrike" spc="-1" dirty="0">
                <a:solidFill>
                  <a:schemeClr val="lt1"/>
                </a:solidFill>
                <a:uFillTx/>
                <a:latin typeface="Aptos"/>
                <a:ea typeface="Aptos"/>
              </a:rPr>
              <a:t>- </a:t>
            </a:r>
            <a:r>
              <a:rPr lang="en-IN" sz="2200" spc="-1" dirty="0">
                <a:solidFill>
                  <a:schemeClr val="lt1"/>
                </a:solidFill>
                <a:uFillTx/>
                <a:latin typeface="Aptos"/>
                <a:ea typeface="Aptos"/>
              </a:rPr>
              <a:t> Further </a:t>
            </a:r>
            <a:r>
              <a:rPr lang="en-IN" sz="2200" spc="-1" dirty="0">
                <a:solidFill>
                  <a:schemeClr val="lt1"/>
                </a:solidFill>
                <a:latin typeface="Aptos"/>
                <a:ea typeface="Aptos"/>
              </a:rPr>
              <a:t>stress tested the model on a more diverse set of waste items in different orientations</a:t>
            </a:r>
            <a:r>
              <a:rPr lang="en-IN" sz="2200" b="0" strike="noStrike" spc="-1" dirty="0">
                <a:solidFill>
                  <a:schemeClr val="lt1"/>
                </a:solidFill>
                <a:latin typeface="Aptos"/>
                <a:ea typeface="Aptos"/>
              </a:rPr>
              <a:t>. This further helped us to correct our model in case of discrepancies.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IN" sz="2200" b="1" strike="noStrike" spc="-1" dirty="0">
                <a:solidFill>
                  <a:schemeClr val="lt1"/>
                </a:solidFill>
                <a:latin typeface="Aptos"/>
                <a:ea typeface="Aptos"/>
              </a:rPr>
              <a:t>Task-3 </a:t>
            </a:r>
            <a:r>
              <a:rPr lang="en-IN" sz="2200" b="1" u="sng" spc="-1" dirty="0">
                <a:solidFill>
                  <a:schemeClr val="lt1"/>
                </a:solidFill>
                <a:latin typeface="Aptos"/>
                <a:ea typeface="Aptos"/>
              </a:rPr>
              <a:t>Uploading the model on QIDK kit</a:t>
            </a:r>
            <a:r>
              <a:rPr lang="en-IN" sz="2200" b="1" u="sng" strike="noStrike" spc="-1" dirty="0">
                <a:solidFill>
                  <a:schemeClr val="lt1"/>
                </a:solidFill>
                <a:uFillTx/>
                <a:latin typeface="Aptos"/>
                <a:ea typeface="Aptos"/>
              </a:rPr>
              <a:t>-</a:t>
            </a:r>
            <a:endParaRPr lang="en-US" sz="1800" u="sng" spc="-1" dirty="0">
              <a:solidFill>
                <a:srgbClr val="000000"/>
              </a:solidFill>
              <a:uFillTx/>
              <a:latin typeface="Arial"/>
              <a:ea typeface="Aptos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</a:pPr>
            <a:r>
              <a:rPr lang="en-US" sz="1800" b="0" u="sng" strike="noStrike" spc="-1" dirty="0">
                <a:solidFill>
                  <a:srgbClr val="000000"/>
                </a:solidFill>
                <a:latin typeface="Arial"/>
              </a:rPr>
              <a:t>   </a:t>
            </a:r>
            <a:r>
              <a:rPr lang="en-US" sz="2200" spc="-1" dirty="0">
                <a:solidFill>
                  <a:schemeClr val="bg1"/>
                </a:solidFill>
                <a:latin typeface="Arial"/>
              </a:rPr>
              <a:t>Trying to integrate our working model on the android system present in the QIDK kit using Android Studio </a:t>
            </a:r>
            <a:r>
              <a:rPr lang="en-US" sz="2400" spc="-1" dirty="0">
                <a:solidFill>
                  <a:schemeClr val="bg1"/>
                </a:solidFill>
                <a:latin typeface="Arial"/>
              </a:rPr>
              <a:t>.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4" name="Graphic 1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12160" y="6139440"/>
            <a:ext cx="1053720" cy="469080"/>
            <a:chOff x="9812160" y="6139440"/>
            <a:chExt cx="1053720" cy="469080"/>
          </a:xfrm>
        </p:grpSpPr>
        <p:sp>
          <p:nvSpPr>
            <p:cNvPr id="115" name="Freeform: Shape 3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812160" y="6139440"/>
              <a:ext cx="354600" cy="469080"/>
            </a:xfrm>
            <a:custGeom>
              <a:avLst/>
              <a:gdLst>
                <a:gd name="textAreaLeft" fmla="*/ 0 w 354600"/>
                <a:gd name="textAreaRight" fmla="*/ 355320 w 354600"/>
                <a:gd name="textAreaTop" fmla="*/ 0 h 469080"/>
                <a:gd name="textAreaBottom" fmla="*/ 469800 h 469080"/>
              </a:gdLst>
              <a:ahLst/>
              <a:cxnLst/>
              <a:rect l="textAreaLeft" t="textAreaTop" r="textAreaRight" b="textAreaBottom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116" name="Freeform: Shape 3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987120" y="6139440"/>
              <a:ext cx="354600" cy="469080"/>
            </a:xfrm>
            <a:custGeom>
              <a:avLst/>
              <a:gdLst>
                <a:gd name="textAreaLeft" fmla="*/ 0 w 354600"/>
                <a:gd name="textAreaRight" fmla="*/ 355320 w 354600"/>
                <a:gd name="textAreaTop" fmla="*/ 0 h 469080"/>
                <a:gd name="textAreaBottom" fmla="*/ 469800 h 469080"/>
              </a:gdLst>
              <a:ahLst/>
              <a:cxnLst/>
              <a:rect l="textAreaLeft" t="textAreaTop" r="textAreaRight" b="textAreaBottom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117" name="Freeform: Shape 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161720" y="6139440"/>
              <a:ext cx="354600" cy="469080"/>
            </a:xfrm>
            <a:custGeom>
              <a:avLst/>
              <a:gdLst>
                <a:gd name="textAreaLeft" fmla="*/ 0 w 354600"/>
                <a:gd name="textAreaRight" fmla="*/ 355320 w 354600"/>
                <a:gd name="textAreaTop" fmla="*/ 0 h 469080"/>
                <a:gd name="textAreaBottom" fmla="*/ 469800 h 469080"/>
              </a:gdLst>
              <a:ahLst/>
              <a:cxnLst/>
              <a:rect l="textAreaLeft" t="textAreaTop" r="textAreaRight" b="textAreaBottom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118" name="Freeform: Shape 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336680" y="6139440"/>
              <a:ext cx="354600" cy="469080"/>
            </a:xfrm>
            <a:custGeom>
              <a:avLst/>
              <a:gdLst>
                <a:gd name="textAreaLeft" fmla="*/ 0 w 354600"/>
                <a:gd name="textAreaRight" fmla="*/ 355320 w 354600"/>
                <a:gd name="textAreaTop" fmla="*/ 0 h 469080"/>
                <a:gd name="textAreaBottom" fmla="*/ 469800 h 469080"/>
              </a:gdLst>
              <a:ahLst/>
              <a:cxnLst/>
              <a:rect l="textAreaLeft" t="textAreaTop" r="textAreaRight" b="textAreaBottom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119" name="Freeform: Shape 4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511280" y="6139440"/>
              <a:ext cx="354600" cy="469080"/>
            </a:xfrm>
            <a:custGeom>
              <a:avLst/>
              <a:gdLst>
                <a:gd name="textAreaLeft" fmla="*/ 0 w 354600"/>
                <a:gd name="textAreaRight" fmla="*/ 355320 w 354600"/>
                <a:gd name="textAreaTop" fmla="*/ 0 h 469080"/>
                <a:gd name="textAreaBottom" fmla="*/ 469800 h 469080"/>
              </a:gdLst>
              <a:ahLst/>
              <a:cxnLst/>
              <a:rect l="textAreaLeft" t="textAreaTop" r="textAreaRight" b="textAreaBottom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  <p:sndAc>
          <p:stSnd>
            <p:snd r:embed="rId2" name="audio1.wav"/>
          </p:stSnd>
        </p:sndAc>
      </p:transition>
    </mc:Choice>
    <mc:Fallback xmlns="" xmlns:p15="http://schemas.microsoft.com/office/powerpoint/2012/main">
      <p:transition spd="slow">
        <p:random/>
        <p:sndAc>
          <p:stSnd>
            <p:snd r:embed="rId3" name="audio1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63B2326-609D-9E95-2789-3F733BE214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5859"/>
          <a:stretch/>
        </p:blipFill>
        <p:spPr>
          <a:xfrm>
            <a:off x="1280667" y="677668"/>
            <a:ext cx="9630666" cy="541725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33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82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0" y="-42333"/>
            <a:ext cx="12191400" cy="6857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127" name="Freeform: Shap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31640" cy="2361240"/>
          </a:xfrm>
          <a:custGeom>
            <a:avLst/>
            <a:gdLst>
              <a:gd name="textAreaLeft" fmla="*/ 0 w 2231640"/>
              <a:gd name="textAreaRight" fmla="*/ 2232360 w 2231640"/>
              <a:gd name="textAreaTop" fmla="*/ 0 h 2361240"/>
              <a:gd name="textAreaBottom" fmla="*/ 2361960 h 2361240"/>
            </a:gdLst>
            <a:ahLst/>
            <a:cxnLst/>
            <a:rect l="textAreaLeft" t="textAreaTop" r="textAreaRight" b="textAreaBottom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90000" tIns="45000" rIns="90000" bIns="45000" numCol="1" spcCol="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accent1"/>
              </a:solidFill>
              <a:latin typeface="Aptos"/>
            </a:endParaRPr>
          </a:p>
        </p:txBody>
      </p:sp>
      <p:sp>
        <p:nvSpPr>
          <p:cNvPr id="128" name="Freeform: Shap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31640" cy="2361240"/>
          </a:xfrm>
          <a:custGeom>
            <a:avLst/>
            <a:gdLst>
              <a:gd name="textAreaLeft" fmla="*/ 0 w 2231640"/>
              <a:gd name="textAreaRight" fmla="*/ 2232360 w 2231640"/>
              <a:gd name="textAreaTop" fmla="*/ 0 h 2361240"/>
              <a:gd name="textAreaBottom" fmla="*/ 2361960 h 2361240"/>
            </a:gdLst>
            <a:ahLst/>
            <a:cxnLst/>
            <a:rect l="textAreaLeft" t="textAreaTop" r="textAreaRight" b="textAreaBottom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90000" tIns="45000" rIns="90000" bIns="45000" numCol="1" spcCol="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accent1"/>
              </a:solidFill>
              <a:latin typeface="Aptos"/>
            </a:endParaRPr>
          </a:p>
        </p:txBody>
      </p:sp>
      <p:sp>
        <p:nvSpPr>
          <p:cNvPr id="129" name="Freeform: Shap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92680"/>
            <a:ext cx="1861200" cy="277200"/>
          </a:xfrm>
          <a:custGeom>
            <a:avLst/>
            <a:gdLst>
              <a:gd name="textAreaLeft" fmla="*/ 0 w 1861200"/>
              <a:gd name="textAreaRight" fmla="*/ 1861920 w 1861200"/>
              <a:gd name="textAreaTop" fmla="*/ 0 h 277200"/>
              <a:gd name="textAreaBottom" fmla="*/ 277920 h 277200"/>
            </a:gdLst>
            <a:ahLst/>
            <a:cxnLst/>
            <a:rect l="textAreaLeft" t="textAreaTop" r="textAreaRight" b="textAreaBottom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4572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ptos"/>
            </a:endParaRPr>
          </a:p>
        </p:txBody>
      </p:sp>
      <p:sp>
        <p:nvSpPr>
          <p:cNvPr id="130" name="Freeform: Shap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32240"/>
            <a:ext cx="1861200" cy="277200"/>
          </a:xfrm>
          <a:custGeom>
            <a:avLst/>
            <a:gdLst>
              <a:gd name="textAreaLeft" fmla="*/ 0 w 1861200"/>
              <a:gd name="textAreaRight" fmla="*/ 1861920 w 1861200"/>
              <a:gd name="textAreaTop" fmla="*/ 0 h 277200"/>
              <a:gd name="textAreaBottom" fmla="*/ 277920 h 277200"/>
            </a:gdLst>
            <a:ahLst/>
            <a:cxnLst/>
            <a:rect l="textAreaLeft" t="textAreaTop" r="textAreaRight" b="textAreaBottom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4572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ptos"/>
            </a:endParaRPr>
          </a:p>
        </p:txBody>
      </p:sp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2704857" y="-885960"/>
            <a:ext cx="8486383" cy="2361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>
              <a:tabLst>
                <a:tab pos="0" algn="l"/>
              </a:tabLst>
            </a:pPr>
            <a:r>
              <a:rPr lang="en-US" sz="3100" spc="-1">
                <a:solidFill>
                  <a:schemeClr val="bg1"/>
                </a:solidFill>
                <a:latin typeface="Arial"/>
                <a:cs typeface="Arial"/>
              </a:rPr>
              <a:t>HARDWARE VISION ARCHITECHUTUE</a:t>
            </a:r>
            <a:br>
              <a:rPr lang="en-US" sz="3100" spc="-1" dirty="0">
                <a:solidFill>
                  <a:schemeClr val="bg1"/>
                </a:solidFill>
                <a:latin typeface="Arial"/>
                <a:cs typeface="Arial"/>
              </a:rPr>
            </a:br>
            <a:endParaRPr lang="en-US" sz="3100" b="0" strike="noStrike" spc="-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133" name="Graphic 1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28480" y="5987160"/>
            <a:ext cx="1054080" cy="469080"/>
            <a:chOff x="10428480" y="5987160"/>
            <a:chExt cx="1054080" cy="469080"/>
          </a:xfrm>
        </p:grpSpPr>
        <p:sp>
          <p:nvSpPr>
            <p:cNvPr id="134" name="Freeform: Shape 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428480" y="5987160"/>
              <a:ext cx="354600" cy="469080"/>
            </a:xfrm>
            <a:custGeom>
              <a:avLst/>
              <a:gdLst>
                <a:gd name="textAreaLeft" fmla="*/ 0 w 354600"/>
                <a:gd name="textAreaRight" fmla="*/ 355320 w 354600"/>
                <a:gd name="textAreaTop" fmla="*/ 0 h 469080"/>
                <a:gd name="textAreaBottom" fmla="*/ 469800 h 469080"/>
              </a:gdLst>
              <a:ahLst/>
              <a:cxnLst/>
              <a:rect l="textAreaLeft" t="textAreaTop" r="textAreaRight" b="textAreaBottom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135" name="Freeform: Shape 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603440" y="5987160"/>
              <a:ext cx="354600" cy="469080"/>
            </a:xfrm>
            <a:custGeom>
              <a:avLst/>
              <a:gdLst>
                <a:gd name="textAreaLeft" fmla="*/ 0 w 354600"/>
                <a:gd name="textAreaRight" fmla="*/ 355320 w 354600"/>
                <a:gd name="textAreaTop" fmla="*/ 0 h 469080"/>
                <a:gd name="textAreaBottom" fmla="*/ 469800 h 469080"/>
              </a:gdLst>
              <a:ahLst/>
              <a:cxnLst/>
              <a:rect l="textAreaLeft" t="textAreaTop" r="textAreaRight" b="textAreaBottom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136" name="Freeform: Shape 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78400" y="5987160"/>
              <a:ext cx="354600" cy="469080"/>
            </a:xfrm>
            <a:custGeom>
              <a:avLst/>
              <a:gdLst>
                <a:gd name="textAreaLeft" fmla="*/ 0 w 354600"/>
                <a:gd name="textAreaRight" fmla="*/ 355320 w 354600"/>
                <a:gd name="textAreaTop" fmla="*/ 0 h 469080"/>
                <a:gd name="textAreaBottom" fmla="*/ 469800 h 469080"/>
              </a:gdLst>
              <a:ahLst/>
              <a:cxnLst/>
              <a:rect l="textAreaLeft" t="textAreaTop" r="textAreaRight" b="textAreaBottom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137" name="Freeform: Shape 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53000" y="5987160"/>
              <a:ext cx="354600" cy="469080"/>
            </a:xfrm>
            <a:custGeom>
              <a:avLst/>
              <a:gdLst>
                <a:gd name="textAreaLeft" fmla="*/ 0 w 354600"/>
                <a:gd name="textAreaRight" fmla="*/ 355320 w 354600"/>
                <a:gd name="textAreaTop" fmla="*/ 0 h 469080"/>
                <a:gd name="textAreaBottom" fmla="*/ 469800 h 469080"/>
              </a:gdLst>
              <a:ahLst/>
              <a:cxnLst/>
              <a:rect l="textAreaLeft" t="textAreaTop" r="textAreaRight" b="textAreaBottom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138" name="Freeform: Shape 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127960" y="5987160"/>
              <a:ext cx="354600" cy="469080"/>
            </a:xfrm>
            <a:custGeom>
              <a:avLst/>
              <a:gdLst>
                <a:gd name="textAreaLeft" fmla="*/ 0 w 354600"/>
                <a:gd name="textAreaRight" fmla="*/ 355320 w 354600"/>
                <a:gd name="textAreaTop" fmla="*/ 0 h 469080"/>
                <a:gd name="textAreaBottom" fmla="*/ 469800 h 469080"/>
              </a:gdLst>
              <a:ahLst/>
              <a:cxnLst/>
              <a:rect l="textAreaLeft" t="textAreaTop" r="textAreaRight" b="textAreaBottom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</p:grpSp>
      <p:sp>
        <p:nvSpPr>
          <p:cNvPr id="139" name="TextBox 2"/>
          <p:cNvSpPr/>
          <p:nvPr/>
        </p:nvSpPr>
        <p:spPr>
          <a:xfrm>
            <a:off x="4724280" y="3200400"/>
            <a:ext cx="27424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lIns="90000" tIns="45000" rIns="90000" bIns="45000" numCol="1" spcCol="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n-US" sz="1800" b="0" strike="noStrike" spc="-1">
                <a:solidFill>
                  <a:schemeClr val="dk1"/>
                </a:solidFill>
                <a:latin typeface="Aptos"/>
              </a:rPr>
              <a:t>r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Picture 1" descr="A group of colorful cylindrical objects&#10;&#10;Description automatically generated">
            <a:extLst>
              <a:ext uri="{FF2B5EF4-FFF2-40B4-BE49-F238E27FC236}">
                <a16:creationId xmlns:a16="http://schemas.microsoft.com/office/drawing/2014/main" id="{C33C31FF-210D-8DAD-585F-95215716F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60" y="1279025"/>
            <a:ext cx="8498416" cy="43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16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random/>
        <p:sndAc>
          <p:stSnd>
            <p:snd r:embed="rId2" name="audio1.wav"/>
          </p:stSnd>
        </p:sndAc>
      </p:transition>
    </mc:Choice>
    <mc:Fallback>
      <p:transition spd="slow">
        <p:random/>
        <p:sndAc>
          <p:stSnd>
            <p:snd r:embed="rId2" name="audio1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workflow&#10;&#10;Description automatically generated">
            <a:extLst>
              <a:ext uri="{FF2B5EF4-FFF2-40B4-BE49-F238E27FC236}">
                <a16:creationId xmlns:a16="http://schemas.microsoft.com/office/drawing/2014/main" id="{ADAEC798-0058-E0D2-5295-89BCCCECC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7" y="1225"/>
            <a:ext cx="12195992" cy="685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01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38080" y="448560"/>
            <a:ext cx="4707000" cy="1225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800" b="1" spc="-1" dirty="0">
                <a:solidFill>
                  <a:schemeClr val="lt1"/>
                </a:solidFill>
                <a:latin typeface="Aptos Display"/>
              </a:rPr>
              <a:t>H</a:t>
            </a:r>
            <a:r>
              <a:rPr lang="en-IN" sz="3800" b="1" spc="-1" dirty="0">
                <a:solidFill>
                  <a:schemeClr val="lt1"/>
                </a:solidFill>
                <a:latin typeface="Aptos Display"/>
              </a:rPr>
              <a:t>ARDWARE IMPLEMENTATION INTRICACY</a:t>
            </a:r>
            <a:endParaRPr lang="en-US" sz="3800" b="0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2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831600" y="1749600"/>
            <a:ext cx="4719240" cy="720"/>
          </a:xfrm>
          <a:prstGeom prst="straightConnector1">
            <a:avLst/>
          </a:prstGeom>
          <a:ln w="0">
            <a:solidFill>
              <a:srgbClr val="4EA72E"/>
            </a:solidFill>
          </a:ln>
        </p:spPr>
      </p:cxn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897840" y="1909080"/>
            <a:ext cx="4585680" cy="364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92500" lnSpcReduction="20000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spc="-1" dirty="0">
                <a:solidFill>
                  <a:schemeClr val="bg1"/>
                </a:solidFill>
                <a:latin typeface="Arial"/>
              </a:rPr>
              <a:t>The  vision and core idea regarding the hardware implementation is summarized in a clear and precise manner in the flowchart given on next slide: </a:t>
            </a: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spc="-1" dirty="0">
                <a:solidFill>
                  <a:schemeClr val="bg1"/>
                </a:solidFill>
                <a:latin typeface="Arial"/>
              </a:rPr>
              <a:t>An insight into this leads us to conclusion that certain sensors and actuators are needed to implement the required hardware architecture. The required sensors are listed below:</a:t>
            </a: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spc="-1" dirty="0">
                <a:solidFill>
                  <a:schemeClr val="bg1"/>
                </a:solidFill>
                <a:latin typeface="Arial"/>
              </a:rPr>
              <a:t>1. Proximity Sensor </a:t>
            </a: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spc="-1" dirty="0">
                <a:solidFill>
                  <a:schemeClr val="bg1"/>
                </a:solidFill>
                <a:latin typeface="Arial"/>
              </a:rPr>
              <a:t>2. IR Sensor </a:t>
            </a: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spc="-1" dirty="0">
                <a:solidFill>
                  <a:schemeClr val="bg1"/>
                </a:solidFill>
                <a:latin typeface="Arial"/>
              </a:rPr>
              <a:t>3. Ultrasonic Sensor </a:t>
            </a: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spc="-1" dirty="0">
                <a:solidFill>
                  <a:schemeClr val="bg1"/>
                </a:solidFill>
                <a:latin typeface="Arial"/>
              </a:rPr>
              <a:t>4. Servo Motor </a:t>
            </a:r>
          </a:p>
        </p:txBody>
      </p:sp>
      <p:cxnSp>
        <p:nvCxnSpPr>
          <p:cNvPr id="124" name="Straight Connector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833760" y="5707440"/>
            <a:ext cx="4714920" cy="720"/>
          </a:xfrm>
          <a:prstGeom prst="straightConnector1">
            <a:avLst/>
          </a:prstGeom>
          <a:ln w="0">
            <a:solidFill>
              <a:srgbClr val="4EA72E"/>
            </a:solidFill>
          </a:ln>
        </p:spPr>
      </p:cxnSp>
      <p:pic>
        <p:nvPicPr>
          <p:cNvPr id="5" name="Picture 4" descr="Person throwing plastic bottle into bin">
            <a:extLst>
              <a:ext uri="{FF2B5EF4-FFF2-40B4-BE49-F238E27FC236}">
                <a16:creationId xmlns:a16="http://schemas.microsoft.com/office/drawing/2014/main" id="{642D8AA1-7DEA-B64D-2911-E0442992B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881" y="0"/>
            <a:ext cx="506125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  <p:sndAc>
          <p:stSnd>
            <p:snd r:embed="rId2" name="audio1.wav"/>
          </p:stSnd>
        </p:sndAc>
      </p:transition>
    </mc:Choice>
    <mc:Fallback xmlns="" xmlns:p15="http://schemas.microsoft.com/office/powerpoint/2012/main">
      <p:transition spd="slow">
        <p:random/>
        <p:sndAc>
          <p:stSnd>
            <p:snd r:embed="rId4" name="audio1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0" y="0"/>
            <a:ext cx="12191400" cy="6857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127" name="Freeform: Shap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31640" cy="2361240"/>
          </a:xfrm>
          <a:custGeom>
            <a:avLst/>
            <a:gdLst>
              <a:gd name="textAreaLeft" fmla="*/ 0 w 2231640"/>
              <a:gd name="textAreaRight" fmla="*/ 2232360 w 2231640"/>
              <a:gd name="textAreaTop" fmla="*/ 0 h 2361240"/>
              <a:gd name="textAreaBottom" fmla="*/ 2361960 h 2361240"/>
            </a:gdLst>
            <a:ahLst/>
            <a:cxnLst/>
            <a:rect l="textAreaLeft" t="textAreaTop" r="textAreaRight" b="textAreaBottom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90000" tIns="45000" rIns="90000" bIns="45000" numCol="1" spcCol="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accent1"/>
              </a:solidFill>
              <a:latin typeface="Aptos"/>
            </a:endParaRPr>
          </a:p>
        </p:txBody>
      </p:sp>
      <p:sp>
        <p:nvSpPr>
          <p:cNvPr id="128" name="Freeform: Shap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31640" cy="2361240"/>
          </a:xfrm>
          <a:custGeom>
            <a:avLst/>
            <a:gdLst>
              <a:gd name="textAreaLeft" fmla="*/ 0 w 2231640"/>
              <a:gd name="textAreaRight" fmla="*/ 2232360 w 2231640"/>
              <a:gd name="textAreaTop" fmla="*/ 0 h 2361240"/>
              <a:gd name="textAreaBottom" fmla="*/ 2361960 h 2361240"/>
            </a:gdLst>
            <a:ahLst/>
            <a:cxnLst/>
            <a:rect l="textAreaLeft" t="textAreaTop" r="textAreaRight" b="textAreaBottom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90000" tIns="45000" rIns="90000" bIns="45000" numCol="1" spcCol="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accent1"/>
              </a:solidFill>
              <a:latin typeface="Aptos"/>
            </a:endParaRPr>
          </a:p>
        </p:txBody>
      </p:sp>
      <p:sp>
        <p:nvSpPr>
          <p:cNvPr id="129" name="Freeform: Shap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92680"/>
            <a:ext cx="1861200" cy="277200"/>
          </a:xfrm>
          <a:custGeom>
            <a:avLst/>
            <a:gdLst>
              <a:gd name="textAreaLeft" fmla="*/ 0 w 1861200"/>
              <a:gd name="textAreaRight" fmla="*/ 1861920 w 1861200"/>
              <a:gd name="textAreaTop" fmla="*/ 0 h 277200"/>
              <a:gd name="textAreaBottom" fmla="*/ 277920 h 277200"/>
            </a:gdLst>
            <a:ahLst/>
            <a:cxnLst/>
            <a:rect l="textAreaLeft" t="textAreaTop" r="textAreaRight" b="textAreaBottom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4572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ptos"/>
            </a:endParaRPr>
          </a:p>
        </p:txBody>
      </p:sp>
      <p:sp>
        <p:nvSpPr>
          <p:cNvPr id="130" name="Freeform: Shap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32240"/>
            <a:ext cx="1861200" cy="277200"/>
          </a:xfrm>
          <a:custGeom>
            <a:avLst/>
            <a:gdLst>
              <a:gd name="textAreaLeft" fmla="*/ 0 w 1861200"/>
              <a:gd name="textAreaRight" fmla="*/ 1861920 w 1861200"/>
              <a:gd name="textAreaTop" fmla="*/ 0 h 277200"/>
              <a:gd name="textAreaBottom" fmla="*/ 277920 h 277200"/>
            </a:gdLst>
            <a:ahLst/>
            <a:cxnLst/>
            <a:rect l="textAreaLeft" t="textAreaTop" r="textAreaRight" b="textAreaBottom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4572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ptos"/>
            </a:endParaRPr>
          </a:p>
        </p:txBody>
      </p:sp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2313273" y="3061623"/>
            <a:ext cx="5173800" cy="2361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>
              <a:tabLst>
                <a:tab pos="0" algn="l"/>
              </a:tabLst>
            </a:pPr>
            <a:br>
              <a:rPr lang="en-US" sz="3100" spc="-1" dirty="0">
                <a:solidFill>
                  <a:schemeClr val="bg1"/>
                </a:solidFill>
                <a:latin typeface="Arial"/>
              </a:rPr>
            </a:br>
            <a:br>
              <a:rPr lang="en-US" sz="3100" spc="-1" dirty="0">
                <a:solidFill>
                  <a:schemeClr val="bg1"/>
                </a:solidFill>
                <a:latin typeface="Arial"/>
              </a:rPr>
            </a:br>
            <a:br>
              <a:rPr lang="en-US" sz="3100" spc="-1" dirty="0">
                <a:solidFill>
                  <a:schemeClr val="bg1"/>
                </a:solidFill>
                <a:latin typeface="Arial"/>
              </a:rPr>
            </a:br>
            <a:r>
              <a:rPr lang="en-US" sz="3100" b="1" u="sng" spc="-1" dirty="0">
                <a:solidFill>
                  <a:schemeClr val="bg1"/>
                </a:solidFill>
                <a:latin typeface="Arial"/>
                <a:cs typeface="Arial"/>
              </a:rPr>
              <a:t>Other important tasks done this week</a:t>
            </a:r>
            <a:br>
              <a:rPr lang="en-US" sz="3100" spc="-1" dirty="0">
                <a:solidFill>
                  <a:schemeClr val="bg1"/>
                </a:solidFill>
                <a:latin typeface="Arial"/>
              </a:rPr>
            </a:br>
            <a:br>
              <a:rPr lang="en-US" sz="3100" spc="-1" dirty="0">
                <a:solidFill>
                  <a:schemeClr val="bg1"/>
                </a:solidFill>
                <a:latin typeface="Arial"/>
              </a:rPr>
            </a:br>
            <a:r>
              <a:rPr lang="en-US" sz="3100" b="1" u="sng" spc="-1" dirty="0">
                <a:solidFill>
                  <a:schemeClr val="bg1"/>
                </a:solidFill>
                <a:latin typeface="Arial"/>
              </a:rPr>
              <a:t>Stress Testing the model</a:t>
            </a:r>
            <a:r>
              <a:rPr lang="en-US" sz="3100" spc="-1" dirty="0">
                <a:solidFill>
                  <a:schemeClr val="bg1"/>
                </a:solidFill>
                <a:latin typeface="Arial"/>
              </a:rPr>
              <a:t>- We stress tested our model on a diverse set of waste items comprising of different classes of articles like recyclable, non-recyclable </a:t>
            </a:r>
            <a:r>
              <a:rPr lang="en-US" sz="3100" spc="-1" dirty="0" err="1">
                <a:solidFill>
                  <a:schemeClr val="bg1"/>
                </a:solidFill>
                <a:latin typeface="Arial"/>
              </a:rPr>
              <a:t>etc</a:t>
            </a:r>
            <a:r>
              <a:rPr lang="en-US" sz="3100" spc="-1" dirty="0">
                <a:solidFill>
                  <a:schemeClr val="bg1"/>
                </a:solidFill>
                <a:latin typeface="Arial"/>
              </a:rPr>
              <a:t> and came to the conclusion that the model is precise and accurate.</a:t>
            </a:r>
            <a:endParaRPr lang="en-US" sz="31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32" name="Content Placeholder 4" descr="A brown box with a hole in the middle&#10;&#10;Description automatically generated"/>
          <p:cNvPicPr/>
          <p:nvPr/>
        </p:nvPicPr>
        <p:blipFill>
          <a:blip r:embed="rId3"/>
          <a:stretch/>
        </p:blipFill>
        <p:spPr>
          <a:xfrm>
            <a:off x="8396280" y="1200240"/>
            <a:ext cx="2911320" cy="4071960"/>
          </a:xfrm>
          <a:prstGeom prst="rect">
            <a:avLst/>
          </a:prstGeom>
          <a:ln w="0">
            <a:noFill/>
          </a:ln>
        </p:spPr>
      </p:pic>
      <p:grpSp>
        <p:nvGrpSpPr>
          <p:cNvPr id="133" name="Graphic 1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28480" y="5987160"/>
            <a:ext cx="1054080" cy="469080"/>
            <a:chOff x="10428480" y="5987160"/>
            <a:chExt cx="1054080" cy="469080"/>
          </a:xfrm>
        </p:grpSpPr>
        <p:sp>
          <p:nvSpPr>
            <p:cNvPr id="134" name="Freeform: Shape 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428480" y="5987160"/>
              <a:ext cx="354600" cy="469080"/>
            </a:xfrm>
            <a:custGeom>
              <a:avLst/>
              <a:gdLst>
                <a:gd name="textAreaLeft" fmla="*/ 0 w 354600"/>
                <a:gd name="textAreaRight" fmla="*/ 355320 w 354600"/>
                <a:gd name="textAreaTop" fmla="*/ 0 h 469080"/>
                <a:gd name="textAreaBottom" fmla="*/ 469800 h 469080"/>
              </a:gdLst>
              <a:ahLst/>
              <a:cxnLst/>
              <a:rect l="textAreaLeft" t="textAreaTop" r="textAreaRight" b="textAreaBottom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135" name="Freeform: Shape 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603440" y="5987160"/>
              <a:ext cx="354600" cy="469080"/>
            </a:xfrm>
            <a:custGeom>
              <a:avLst/>
              <a:gdLst>
                <a:gd name="textAreaLeft" fmla="*/ 0 w 354600"/>
                <a:gd name="textAreaRight" fmla="*/ 355320 w 354600"/>
                <a:gd name="textAreaTop" fmla="*/ 0 h 469080"/>
                <a:gd name="textAreaBottom" fmla="*/ 469800 h 469080"/>
              </a:gdLst>
              <a:ahLst/>
              <a:cxnLst/>
              <a:rect l="textAreaLeft" t="textAreaTop" r="textAreaRight" b="textAreaBottom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136" name="Freeform: Shape 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78400" y="5987160"/>
              <a:ext cx="354600" cy="469080"/>
            </a:xfrm>
            <a:custGeom>
              <a:avLst/>
              <a:gdLst>
                <a:gd name="textAreaLeft" fmla="*/ 0 w 354600"/>
                <a:gd name="textAreaRight" fmla="*/ 355320 w 354600"/>
                <a:gd name="textAreaTop" fmla="*/ 0 h 469080"/>
                <a:gd name="textAreaBottom" fmla="*/ 469800 h 469080"/>
              </a:gdLst>
              <a:ahLst/>
              <a:cxnLst/>
              <a:rect l="textAreaLeft" t="textAreaTop" r="textAreaRight" b="textAreaBottom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137" name="Freeform: Shape 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53000" y="5987160"/>
              <a:ext cx="354600" cy="469080"/>
            </a:xfrm>
            <a:custGeom>
              <a:avLst/>
              <a:gdLst>
                <a:gd name="textAreaLeft" fmla="*/ 0 w 354600"/>
                <a:gd name="textAreaRight" fmla="*/ 355320 w 354600"/>
                <a:gd name="textAreaTop" fmla="*/ 0 h 469080"/>
                <a:gd name="textAreaBottom" fmla="*/ 469800 h 469080"/>
              </a:gdLst>
              <a:ahLst/>
              <a:cxnLst/>
              <a:rect l="textAreaLeft" t="textAreaTop" r="textAreaRight" b="textAreaBottom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  <p:sp>
          <p:nvSpPr>
            <p:cNvPr id="138" name="Freeform: Shape 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127960" y="5987160"/>
              <a:ext cx="354600" cy="469080"/>
            </a:xfrm>
            <a:custGeom>
              <a:avLst/>
              <a:gdLst>
                <a:gd name="textAreaLeft" fmla="*/ 0 w 354600"/>
                <a:gd name="textAreaRight" fmla="*/ 355320 w 354600"/>
                <a:gd name="textAreaTop" fmla="*/ 0 h 469080"/>
                <a:gd name="textAreaBottom" fmla="*/ 469800 h 469080"/>
              </a:gdLst>
              <a:ahLst/>
              <a:cxnLst/>
              <a:rect l="textAreaLeft" t="textAreaTop" r="textAreaRight" b="textAreaBottom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Aptos"/>
              </a:endParaRPr>
            </a:p>
          </p:txBody>
        </p:sp>
      </p:grpSp>
      <p:sp>
        <p:nvSpPr>
          <p:cNvPr id="139" name="TextBox 2"/>
          <p:cNvSpPr/>
          <p:nvPr/>
        </p:nvSpPr>
        <p:spPr>
          <a:xfrm>
            <a:off x="4724280" y="3200400"/>
            <a:ext cx="27424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lIns="90000" tIns="45000" rIns="90000" bIns="45000" numCol="1" spcCol="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n-US" sz="1800" b="0" strike="noStrike" spc="-1">
                <a:solidFill>
                  <a:schemeClr val="dk1"/>
                </a:solidFill>
                <a:latin typeface="Aptos"/>
              </a:rPr>
              <a:t>r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  <p:sndAc>
          <p:stSnd>
            <p:snd r:embed="rId2" name="audio1.wav"/>
          </p:stSnd>
        </p:sndAc>
      </p:transition>
    </mc:Choice>
    <mc:Fallback xmlns="" xmlns:p15="http://schemas.microsoft.com/office/powerpoint/2012/main">
      <p:transition spd="slow">
        <p:random/>
        <p:sndAc>
          <p:stSnd>
            <p:snd r:embed="rId4" name="audio1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</a:majorFont>
      <a:minorFont>
        <a:latin typeface="Aptos" panose="02110004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</a:majorFont>
      <a:minorFont>
        <a:latin typeface="Aptos" panose="02110004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</a:majorFont>
      <a:minorFont>
        <a:latin typeface="Aptos" panose="02110004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79B566DEA5DE45B384D960EFCB4243" ma:contentTypeVersion="6" ma:contentTypeDescription="Create a new document." ma:contentTypeScope="" ma:versionID="704b4b020372d2b3cfcfbf58db72bdbe">
  <xsd:schema xmlns:xsd="http://www.w3.org/2001/XMLSchema" xmlns:xs="http://www.w3.org/2001/XMLSchema" xmlns:p="http://schemas.microsoft.com/office/2006/metadata/properties" xmlns:ns3="27dac72f-7da0-4dbc-952e-d49802fc955e" targetNamespace="http://schemas.microsoft.com/office/2006/metadata/properties" ma:root="true" ma:fieldsID="c9db8de54c4497605be0b240f3cd30ee" ns3:_="">
    <xsd:import namespace="27dac72f-7da0-4dbc-952e-d49802fc955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dac72f-7da0-4dbc-952e-d49802fc95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7dac72f-7da0-4dbc-952e-d49802fc955e" xsi:nil="true"/>
  </documentManagement>
</p:properties>
</file>

<file path=customXml/itemProps1.xml><?xml version="1.0" encoding="utf-8"?>
<ds:datastoreItem xmlns:ds="http://schemas.openxmlformats.org/officeDocument/2006/customXml" ds:itemID="{0D7CD31D-9BD0-4044-80A4-E9C97EFD08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3D3140-88EC-4FC1-B0FD-70DC329624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dac72f-7da0-4dbc-952e-d49802fc95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DF841A-814D-44F5-AFCB-4B3739E3E127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dcmitype/"/>
    <ds:schemaRef ds:uri="27dac72f-7da0-4dbc-952e-d49802fc955e"/>
    <ds:schemaRef ds:uri="http://purl.org/dc/terms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</TotalTime>
  <Words>465</Words>
  <Application>Microsoft Office PowerPoint</Application>
  <PresentationFormat>Widescreen</PresentationFormat>
  <Paragraphs>42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Office Theme</vt:lpstr>
      <vt:lpstr>Office Theme</vt:lpstr>
      <vt:lpstr>Office Theme</vt:lpstr>
      <vt:lpstr>ESW Presentation</vt:lpstr>
      <vt:lpstr>OCT WEEK-3 EVALS</vt:lpstr>
      <vt:lpstr>PowerPoint Presentation</vt:lpstr>
      <vt:lpstr>Weekly Progress Report </vt:lpstr>
      <vt:lpstr>PowerPoint Presentation</vt:lpstr>
      <vt:lpstr>HARDWARE VISION ARCHITECHUTUE </vt:lpstr>
      <vt:lpstr>PowerPoint Presentation</vt:lpstr>
      <vt:lpstr>HARDWARE IMPLEMENTATION INTRICACY</vt:lpstr>
      <vt:lpstr>   Other important tasks done this week  Stress Testing the model- We stress tested our model on a diverse set of waste items comprising of different classes of articles like recyclable, non-recyclable etc and came to the conclusion that the model is precise and accurate.</vt:lpstr>
      <vt:lpstr>Uploading the model on QIDK kit </vt:lpstr>
      <vt:lpstr>Challenges Encountered and Failures</vt:lpstr>
      <vt:lpstr>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Shivam Gupta</dc:creator>
  <dc:description/>
  <cp:lastModifiedBy>Shivam Gupta</cp:lastModifiedBy>
  <cp:revision>108</cp:revision>
  <dcterms:created xsi:type="dcterms:W3CDTF">2024-09-30T17:01:57Z</dcterms:created>
  <dcterms:modified xsi:type="dcterms:W3CDTF">2024-10-15T08:38:04Z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16</vt:i4>
  </property>
  <property fmtid="{D5CDD505-2E9C-101B-9397-08002B2CF9AE}" pid="4" name="ContentTypeId">
    <vt:lpwstr>0x0101000779B566DEA5DE45B384D960EFCB4243</vt:lpwstr>
  </property>
</Properties>
</file>